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22"/>
  </p:notesMasterIdLst>
  <p:sldIdLst>
    <p:sldId id="292" r:id="rId5"/>
    <p:sldId id="1305" r:id="rId6"/>
    <p:sldId id="352" r:id="rId7"/>
    <p:sldId id="1300" r:id="rId8"/>
    <p:sldId id="1284" r:id="rId9"/>
    <p:sldId id="1285" r:id="rId10"/>
    <p:sldId id="1303" r:id="rId11"/>
    <p:sldId id="1286" r:id="rId12"/>
    <p:sldId id="1287" r:id="rId13"/>
    <p:sldId id="1293" r:id="rId14"/>
    <p:sldId id="1292" r:id="rId15"/>
    <p:sldId id="1294" r:id="rId16"/>
    <p:sldId id="1295" r:id="rId17"/>
    <p:sldId id="1296" r:id="rId18"/>
    <p:sldId id="1297" r:id="rId19"/>
    <p:sldId id="1288" r:id="rId20"/>
    <p:sldId id="1249" r:id="rId21"/>
  </p:sldIdLst>
  <p:sldSz cx="9144000" cy="5143500" type="screen16x9"/>
  <p:notesSz cx="6858000" cy="9144000"/>
  <p:custShowLst>
    <p:custShow name="Custom Show 1" id="0">
      <p:sldLst>
        <p:sld r:id="rId5"/>
        <p:sld r:id="rId7"/>
        <p:sld r:id="rId8"/>
        <p:sld r:id="rId9"/>
        <p:sld r:id="rId12"/>
      </p:sldLst>
    </p:custShow>
  </p:custShow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612" userDrawn="1">
          <p15:clr>
            <a:srgbClr val="A4A3A4"/>
          </p15:clr>
        </p15:guide>
        <p15:guide id="2" pos="144" userDrawn="1">
          <p15:clr>
            <a:srgbClr val="A4A3A4"/>
          </p15:clr>
        </p15:guide>
        <p15:guide id="3" orient="horz" pos="876" userDrawn="1">
          <p15:clr>
            <a:srgbClr val="A4A3A4"/>
          </p15:clr>
        </p15:guide>
      </p15:sldGuideLst>
    </p:ext>
    <p: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xmlns="" r:id="rId220"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3264"/>
    <a:srgbClr val="841910"/>
    <a:srgbClr val="DFDDFB"/>
    <a:srgbClr val="213164"/>
    <a:srgbClr val="213163"/>
    <a:srgbClr val="E3E1FB"/>
    <a:srgbClr val="FFAB40"/>
    <a:srgbClr val="FFFFFF"/>
    <a:srgbClr val="0000FF"/>
    <a:srgbClr val="FFCD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208E2C1-D1C6-4DB5-BA93-460B52603C26}" v="512" dt="2024-04-09T11:13:33.281"/>
    <p1510:client id="{FD69E4E7-B87C-4B53-844B-AFCD417E568B}" v="13" dt="2024-04-09T10:35:22.21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927" autoAdjust="0"/>
    <p:restoredTop sz="94660"/>
  </p:normalViewPr>
  <p:slideViewPr>
    <p:cSldViewPr snapToGrid="0">
      <p:cViewPr varScale="1">
        <p:scale>
          <a:sx n="90" d="100"/>
          <a:sy n="90" d="100"/>
        </p:scale>
        <p:origin x="1044" y="72"/>
      </p:cViewPr>
      <p:guideLst>
        <p:guide orient="horz" pos="612"/>
        <p:guide pos="144"/>
        <p:guide orient="horz" pos="87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slide" Target="slides/slide17.xml"/><Relationship Id="rId222"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2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20" Type="http://customschemas.google.com/relationships/presentationmetadata" Target="metadata"/><Relationship Id="rId225"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slide" Target="slides/slide15.xml"/><Relationship Id="rId22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23"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E7D7BE-B1CD-41F1-9DDE-F3BBBC55BBFD}"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2660E8EA-4C38-4480-80FB-2EE5BA6984B3}" type="pres">
      <dgm:prSet presAssocID="{9CE7D7BE-B1CD-41F1-9DDE-F3BBBC55BBFD}" presName="Name0" presStyleCnt="0">
        <dgm:presLayoutVars>
          <dgm:chMax val="11"/>
          <dgm:chPref val="11"/>
          <dgm:dir/>
          <dgm:resizeHandles/>
        </dgm:presLayoutVars>
      </dgm:prSet>
      <dgm:spPr/>
    </dgm:pt>
  </dgm:ptLst>
  <dgm:cxnLst>
    <dgm:cxn modelId="{C84E9C6A-95CD-430E-B250-50748F350F7D}" type="presOf" srcId="{9CE7D7BE-B1CD-41F1-9DDE-F3BBBC55BBFD}" destId="{2660E8EA-4C38-4480-80FB-2EE5BA6984B3}" srcOrd="0"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extLst>
      <p:ext uri="{BB962C8B-B14F-4D97-AF65-F5344CB8AC3E}">
        <p14:creationId xmlns:p14="http://schemas.microsoft.com/office/powerpoint/2010/main" val="1272307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0" algn="l">
              <a:lnSpc>
                <a:spcPct val="100000"/>
              </a:lnSpc>
              <a:spcBef>
                <a:spcPts val="0"/>
              </a:spcBef>
              <a:spcAft>
                <a:spcPts val="0"/>
              </a:spcAft>
              <a:buSzPts val="1100"/>
              <a:buNone/>
            </a:pPr>
            <a:endParaRPr lang="en"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93475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81168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249617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458256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453239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671224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246731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48123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4/9/2024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MT"/>
                <a:cs typeface="Arial M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800" b="0" i="0">
                <a:solidFill>
                  <a:schemeClr val="tx1"/>
                </a:solidFill>
                <a:latin typeface="Arial MT"/>
                <a:cs typeface="Arial MT"/>
              </a:defRPr>
            </a:lvl1pPr>
          </a:lstStyle>
          <a:p>
            <a:pPr marL="12700">
              <a:lnSpc>
                <a:spcPct val="100000"/>
              </a:lnSpc>
              <a:spcBef>
                <a:spcPts val="25"/>
              </a:spcBef>
            </a:pPr>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3FD61DA6-D9C3-4FDE-8A87-022315D71125}" type="datetime1">
              <a:rPr lang="en-US" smtClean="0"/>
              <a:t>4/9/2024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837878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8" name="Rectangle 7">
            <a:extLst>
              <a:ext uri="{FF2B5EF4-FFF2-40B4-BE49-F238E27FC236}">
                <a16:creationId xmlns:a16="http://schemas.microsoft.com/office/drawing/2014/main" id="{9759FAC2-2004-4EAC-FA79-8395FA9E5834}"/>
              </a:ext>
            </a:extLst>
          </p:cNvPr>
          <p:cNvSpPr/>
          <p:nvPr userDrawn="1"/>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110;p4" descr="A close up of a sign&#10;&#10;Description automatically generated">
            <a:extLst>
              <a:ext uri="{FF2B5EF4-FFF2-40B4-BE49-F238E27FC236}">
                <a16:creationId xmlns:a16="http://schemas.microsoft.com/office/drawing/2014/main" id="{CE849A3B-BCF0-B774-F89E-81965C71F93E}"/>
              </a:ext>
            </a:extLst>
          </p:cNvPr>
          <p:cNvPicPr preferRelativeResize="0"/>
          <p:nvPr userDrawn="1"/>
        </p:nvPicPr>
        <p:blipFill rotWithShape="1">
          <a:blip r:embed="rId13">
            <a:alphaModFix/>
          </a:blip>
          <a:srcRect/>
          <a:stretch/>
        </p:blipFill>
        <p:spPr>
          <a:xfrm>
            <a:off x="7799751" y="88917"/>
            <a:ext cx="1233874" cy="412476"/>
          </a:xfrm>
          <a:prstGeom prst="rect">
            <a:avLst/>
          </a:prstGeom>
          <a:noFill/>
          <a:ln>
            <a:noFill/>
          </a:ln>
        </p:spPr>
      </p:pic>
      <p:sp>
        <p:nvSpPr>
          <p:cNvPr id="2" name="Rectangle 1">
            <a:extLst>
              <a:ext uri="{FF2B5EF4-FFF2-40B4-BE49-F238E27FC236}">
                <a16:creationId xmlns:a16="http://schemas.microsoft.com/office/drawing/2014/main" id="{5DA41203-56BE-577E-A8C1-98B09B515AAC}"/>
              </a:ext>
            </a:extLst>
          </p:cNvPr>
          <p:cNvSpPr/>
          <p:nvPr userDrawn="1"/>
        </p:nvSpPr>
        <p:spPr>
          <a:xfrm>
            <a:off x="7594600" y="82567"/>
            <a:ext cx="165100" cy="412476"/>
          </a:xfrm>
          <a:prstGeom prst="rect">
            <a:avLst/>
          </a:prstGeom>
          <a:solidFill>
            <a:srgbClr val="8419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113AE749-D756-44D4-7512-5A64C3448524}"/>
              </a:ext>
            </a:extLst>
          </p:cNvPr>
          <p:cNvSpPr/>
          <p:nvPr userDrawn="1"/>
        </p:nvSpPr>
        <p:spPr>
          <a:xfrm>
            <a:off x="7440249" y="82567"/>
            <a:ext cx="103551" cy="412476"/>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7AC47A97-ED2C-01CD-35B7-62DB0980AD76}"/>
              </a:ext>
            </a:extLst>
          </p:cNvPr>
          <p:cNvSpPr/>
          <p:nvPr userDrawn="1"/>
        </p:nvSpPr>
        <p:spPr>
          <a:xfrm>
            <a:off x="0" y="5086350"/>
            <a:ext cx="9144000" cy="69850"/>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005834B6-17D2-3D0A-58FC-6B1CA1321EBB}"/>
              </a:ext>
            </a:extLst>
          </p:cNvPr>
          <p:cNvSpPr/>
          <p:nvPr userDrawn="1"/>
        </p:nvSpPr>
        <p:spPr>
          <a:xfrm>
            <a:off x="0" y="88917"/>
            <a:ext cx="7283428" cy="406126"/>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4563F94C-8FC4-4D17-213C-5A08DC1A14F1}"/>
              </a:ext>
            </a:extLst>
          </p:cNvPr>
          <p:cNvSpPr txBox="1"/>
          <p:nvPr userDrawn="1"/>
        </p:nvSpPr>
        <p:spPr>
          <a:xfrm>
            <a:off x="92480" y="105826"/>
            <a:ext cx="3953740" cy="369332"/>
          </a:xfrm>
          <a:prstGeom prst="rect">
            <a:avLst/>
          </a:prstGeom>
          <a:noFill/>
        </p:spPr>
        <p:txBody>
          <a:bodyPr wrap="square" rtlCol="0">
            <a:spAutoFit/>
          </a:bodyPr>
          <a:lstStyle/>
          <a:p>
            <a:r>
              <a:rPr lang="en-US" sz="1800" b="0">
                <a:solidFill>
                  <a:schemeClr val="bg1"/>
                </a:solidFill>
              </a:rPr>
              <a:t>Next Gen Employability Program</a:t>
            </a:r>
          </a:p>
        </p:txBody>
      </p:sp>
    </p:spTree>
  </p:cSld>
  <p:clrMap bg1="lt1" tx1="dk1" bg2="dk2" tx2="lt2" accent1="accent1" accent2="accent2" accent3="accent3" accent4="accent4" accent5="accent5" accent6="accent6" hlink="hlink" folHlink="folHlink"/>
  <p:sldLayoutIdLst>
    <p:sldLayoutId id="2147483666" r:id="rId1"/>
    <p:sldLayoutId id="2147483654" r:id="rId2"/>
    <p:sldLayoutId id="2147483668" r:id="rId3"/>
    <p:sldLayoutId id="2147483669" r:id="rId4"/>
    <p:sldLayoutId id="2147483670" r:id="rId5"/>
    <p:sldLayoutId id="2147483656" r:id="rId6"/>
    <p:sldLayoutId id="2147483657" r:id="rId7"/>
    <p:sldLayoutId id="2147483659" r:id="rId8"/>
    <p:sldLayoutId id="2147483674" r:id="rId9"/>
    <p:sldLayoutId id="2147483687" r:id="rId10"/>
    <p:sldLayoutId id="214748370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8.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5236A7EE-63C5-F101-791D-20DB74487B5F}"/>
              </a:ext>
            </a:extLst>
          </p:cNvPr>
          <p:cNvSpPr/>
          <p:nvPr/>
        </p:nvSpPr>
        <p:spPr>
          <a:xfrm>
            <a:off x="0" y="0"/>
            <a:ext cx="9144000" cy="5143500"/>
          </a:xfrm>
          <a:prstGeom prst="rect">
            <a:avLst/>
          </a:prstGeom>
          <a:solidFill>
            <a:srgbClr val="DFDD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7" name="Picture 26" descr="A white circle in the sky&#10;&#10;Description automatically generated">
            <a:extLst>
              <a:ext uri="{FF2B5EF4-FFF2-40B4-BE49-F238E27FC236}">
                <a16:creationId xmlns:a16="http://schemas.microsoft.com/office/drawing/2014/main" id="{1D208048-E027-53B8-75D2-1A56790EAEA4}"/>
              </a:ext>
            </a:extLst>
          </p:cNvPr>
          <p:cNvPicPr>
            <a:picLocks noChangeAspect="1"/>
          </p:cNvPicPr>
          <p:nvPr/>
        </p:nvPicPr>
        <p:blipFill rotWithShape="1">
          <a:blip r:embed="rId3">
            <a:alphaModFix amt="5000"/>
          </a:blip>
          <a:srcRect t="5928" r="746" b="10206"/>
          <a:stretch/>
        </p:blipFill>
        <p:spPr>
          <a:xfrm>
            <a:off x="13063" y="-1"/>
            <a:ext cx="9130937" cy="5143501"/>
          </a:xfrm>
          <a:prstGeom prst="rect">
            <a:avLst/>
          </a:prstGeom>
          <a:effectLst/>
        </p:spPr>
      </p:pic>
      <p:sp>
        <p:nvSpPr>
          <p:cNvPr id="22" name="Rectangle 21">
            <a:extLst>
              <a:ext uri="{FF2B5EF4-FFF2-40B4-BE49-F238E27FC236}">
                <a16:creationId xmlns:a16="http://schemas.microsoft.com/office/drawing/2014/main" id="{03D60DAB-D335-1BD9-E58E-A9668EF00ACF}"/>
              </a:ext>
            </a:extLst>
          </p:cNvPr>
          <p:cNvSpPr/>
          <p:nvPr/>
        </p:nvSpPr>
        <p:spPr>
          <a:xfrm>
            <a:off x="1865074" y="730897"/>
            <a:ext cx="6301139" cy="3966472"/>
          </a:xfrm>
          <a:prstGeom prst="rect">
            <a:avLst/>
          </a:prstGeom>
          <a:solidFill>
            <a:srgbClr val="213163"/>
          </a:solidFill>
          <a:ln>
            <a:solidFill>
              <a:srgbClr val="213163"/>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13F58464-A114-244B-EF0C-6FE8EEDA9F75}"/>
              </a:ext>
            </a:extLst>
          </p:cNvPr>
          <p:cNvSpPr/>
          <p:nvPr/>
        </p:nvSpPr>
        <p:spPr>
          <a:xfrm>
            <a:off x="988684" y="1023080"/>
            <a:ext cx="6985193" cy="3451405"/>
          </a:xfrm>
          <a:prstGeom prst="rect">
            <a:avLst/>
          </a:prstGeom>
          <a:solidFill>
            <a:schemeClr val="bg1"/>
          </a:solidFill>
          <a:ln>
            <a:solidFill>
              <a:schemeClr val="bg1"/>
            </a:solidFill>
          </a:ln>
          <a:effectLst>
            <a:outerShdw blurRad="508000" sx="105000" sy="105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BC4CF228-26B3-09C5-44DF-CA8F345519C2}"/>
              </a:ext>
            </a:extLst>
          </p:cNvPr>
          <p:cNvSpPr/>
          <p:nvPr/>
        </p:nvSpPr>
        <p:spPr>
          <a:xfrm>
            <a:off x="2490558" y="2787442"/>
            <a:ext cx="50564" cy="446915"/>
          </a:xfrm>
          <a:prstGeom prst="rect">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B1520DAD-F8CC-E505-163A-1A40C1FCC226}"/>
              </a:ext>
            </a:extLst>
          </p:cNvPr>
          <p:cNvSpPr txBox="1"/>
          <p:nvPr/>
        </p:nvSpPr>
        <p:spPr>
          <a:xfrm>
            <a:off x="2029564" y="2248174"/>
            <a:ext cx="5025352" cy="400110"/>
          </a:xfrm>
          <a:prstGeom prst="rect">
            <a:avLst/>
          </a:prstGeom>
          <a:noFill/>
        </p:spPr>
        <p:txBody>
          <a:bodyPr wrap="square" rtlCol="0">
            <a:spAutoFit/>
          </a:bodyPr>
          <a:lstStyle/>
          <a:p>
            <a:r>
              <a:rPr lang="en-US" sz="2000" b="1">
                <a:solidFill>
                  <a:srgbClr val="161D23"/>
                </a:solidFill>
              </a:rPr>
              <a:t>NEXT GEN EMPLOYABILITY PROGRAM</a:t>
            </a:r>
          </a:p>
        </p:txBody>
      </p:sp>
      <p:sp>
        <p:nvSpPr>
          <p:cNvPr id="7" name="TextBox 6">
            <a:extLst>
              <a:ext uri="{FF2B5EF4-FFF2-40B4-BE49-F238E27FC236}">
                <a16:creationId xmlns:a16="http://schemas.microsoft.com/office/drawing/2014/main" id="{7054292D-CF71-BD6B-6494-F0C14CB8262D}"/>
              </a:ext>
            </a:extLst>
          </p:cNvPr>
          <p:cNvSpPr txBox="1"/>
          <p:nvPr/>
        </p:nvSpPr>
        <p:spPr>
          <a:xfrm>
            <a:off x="2541122" y="2795733"/>
            <a:ext cx="4019698" cy="400110"/>
          </a:xfrm>
          <a:prstGeom prst="rect">
            <a:avLst/>
          </a:prstGeom>
          <a:noFill/>
        </p:spPr>
        <p:txBody>
          <a:bodyPr wrap="square" rtlCol="0">
            <a:spAutoFit/>
          </a:bodyPr>
          <a:lstStyle/>
          <a:p>
            <a:r>
              <a:rPr lang="en-US" sz="2000">
                <a:solidFill>
                  <a:srgbClr val="161D23"/>
                </a:solidFill>
              </a:rPr>
              <a:t>Creating a future-ready workforce</a:t>
            </a:r>
          </a:p>
        </p:txBody>
      </p:sp>
      <p:sp>
        <p:nvSpPr>
          <p:cNvPr id="13" name="Google Shape;70;p13">
            <a:extLst>
              <a:ext uri="{FF2B5EF4-FFF2-40B4-BE49-F238E27FC236}">
                <a16:creationId xmlns:a16="http://schemas.microsoft.com/office/drawing/2014/main" id="{8C1DD971-C5B3-56AD-1BE7-5C0CC8C3C639}"/>
              </a:ext>
            </a:extLst>
          </p:cNvPr>
          <p:cNvSpPr txBox="1"/>
          <p:nvPr/>
        </p:nvSpPr>
        <p:spPr>
          <a:xfrm>
            <a:off x="1003625" y="364253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Team Members</a:t>
            </a:r>
          </a:p>
        </p:txBody>
      </p:sp>
      <p:sp>
        <p:nvSpPr>
          <p:cNvPr id="14" name="TextBox 13">
            <a:extLst>
              <a:ext uri="{FF2B5EF4-FFF2-40B4-BE49-F238E27FC236}">
                <a16:creationId xmlns:a16="http://schemas.microsoft.com/office/drawing/2014/main" id="{43DEA4E5-E1F9-7C2B-5D82-B9EBDB357F79}"/>
              </a:ext>
            </a:extLst>
          </p:cNvPr>
          <p:cNvSpPr txBox="1"/>
          <p:nvPr/>
        </p:nvSpPr>
        <p:spPr>
          <a:xfrm>
            <a:off x="1095094" y="3956068"/>
            <a:ext cx="2519975" cy="456535"/>
          </a:xfrm>
          <a:prstGeom prst="rect">
            <a:avLst/>
          </a:prstGeom>
          <a:noFill/>
        </p:spPr>
        <p:txBody>
          <a:bodyPr wrap="square" lIns="91440" tIns="45720" rIns="91440" bIns="45720" anchor="t">
            <a:spAutoFit/>
          </a:bodyPr>
          <a:lstStyle/>
          <a:p>
            <a:pPr>
              <a:spcAft>
                <a:spcPts val="200"/>
              </a:spcAft>
              <a:buClr>
                <a:schemeClr val="bg1"/>
              </a:buClr>
            </a:pPr>
            <a:r>
              <a:rPr lang="en-US" sz="1100" b="0" i="0" u="none" strike="noStrike" cap="none">
                <a:solidFill>
                  <a:schemeClr val="tx1"/>
                </a:solidFill>
                <a:latin typeface="Arial"/>
                <a:ea typeface="Arial"/>
                <a:cs typeface="Arial"/>
                <a:sym typeface="Arial"/>
              </a:rPr>
              <a:t>Student Name :</a:t>
            </a:r>
            <a:r>
              <a:rPr lang="en-US" sz="1100">
                <a:solidFill>
                  <a:schemeClr val="tx1"/>
                </a:solidFill>
              </a:rPr>
              <a:t> HARISHKUMAR .R</a:t>
            </a:r>
            <a:endParaRPr lang="en-US" sz="1100" b="0" i="0" u="none" strike="noStrike" cap="none">
              <a:solidFill>
                <a:schemeClr val="tx1"/>
              </a:solidFill>
              <a:latin typeface="Arial"/>
              <a:ea typeface="Arial"/>
              <a:cs typeface="Arial"/>
              <a:sym typeface="Arial"/>
            </a:endParaRPr>
          </a:p>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ID </a:t>
            </a:r>
            <a:r>
              <a:rPr lang="en-US" sz="1100" b="0" i="0" u="none" strike="noStrike" cap="none">
                <a:solidFill>
                  <a:schemeClr val="tx1"/>
                </a:solidFill>
                <a:latin typeface="Arial"/>
                <a:ea typeface="Arial"/>
                <a:cs typeface="Arial"/>
                <a:sym typeface="Arial"/>
              </a:rPr>
              <a:t>:</a:t>
            </a:r>
            <a:r>
              <a:rPr lang="en-US" sz="1100">
                <a:solidFill>
                  <a:schemeClr val="tx1"/>
                </a:solidFill>
              </a:rPr>
              <a:t>511321205010</a:t>
            </a:r>
            <a:endParaRPr lang="en-US" sz="1100" b="0" i="0" u="none" strike="noStrike" cap="none" dirty="0">
              <a:solidFill>
                <a:schemeClr val="tx1"/>
              </a:solidFill>
              <a:latin typeface="Arial"/>
              <a:ea typeface="Arial"/>
              <a:cs typeface="Arial"/>
              <a:sym typeface="Arial"/>
            </a:endParaRPr>
          </a:p>
        </p:txBody>
      </p:sp>
      <p:cxnSp>
        <p:nvCxnSpPr>
          <p:cNvPr id="15" name="Straight Connector 14">
            <a:extLst>
              <a:ext uri="{FF2B5EF4-FFF2-40B4-BE49-F238E27FC236}">
                <a16:creationId xmlns:a16="http://schemas.microsoft.com/office/drawing/2014/main" id="{65441A6D-4B56-CED3-7C3C-EF8BA7462425}"/>
              </a:ext>
            </a:extLst>
          </p:cNvPr>
          <p:cNvCxnSpPr>
            <a:cxnSpLocks/>
          </p:cNvCxnSpPr>
          <p:nvPr/>
        </p:nvCxnSpPr>
        <p:spPr>
          <a:xfrm>
            <a:off x="1100213" y="3919492"/>
            <a:ext cx="1986613"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18" name="Google Shape;70;p13">
            <a:extLst>
              <a:ext uri="{FF2B5EF4-FFF2-40B4-BE49-F238E27FC236}">
                <a16:creationId xmlns:a16="http://schemas.microsoft.com/office/drawing/2014/main" id="{CCC1DF48-ED01-057A-9A4F-593C2283B3BB}"/>
              </a:ext>
            </a:extLst>
          </p:cNvPr>
          <p:cNvSpPr txBox="1"/>
          <p:nvPr/>
        </p:nvSpPr>
        <p:spPr>
          <a:xfrm>
            <a:off x="5596477" y="362729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College Name</a:t>
            </a:r>
          </a:p>
        </p:txBody>
      </p:sp>
      <p:cxnSp>
        <p:nvCxnSpPr>
          <p:cNvPr id="20" name="Straight Connector 19">
            <a:extLst>
              <a:ext uri="{FF2B5EF4-FFF2-40B4-BE49-F238E27FC236}">
                <a16:creationId xmlns:a16="http://schemas.microsoft.com/office/drawing/2014/main" id="{EE4AF06F-32E4-745B-8ACE-60EC11F28AB5}"/>
              </a:ext>
            </a:extLst>
          </p:cNvPr>
          <p:cNvCxnSpPr>
            <a:cxnSpLocks/>
          </p:cNvCxnSpPr>
          <p:nvPr/>
        </p:nvCxnSpPr>
        <p:spPr>
          <a:xfrm>
            <a:off x="5693065" y="3919492"/>
            <a:ext cx="1360332"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20BD188-F1AC-8947-CAF9-F4BF1056D5B6}"/>
              </a:ext>
            </a:extLst>
          </p:cNvPr>
          <p:cNvSpPr txBox="1"/>
          <p:nvPr/>
        </p:nvSpPr>
        <p:spPr>
          <a:xfrm>
            <a:off x="5089957" y="3996512"/>
            <a:ext cx="3089319" cy="261610"/>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KINGSTON ENGINEERING COLLEGE</a:t>
            </a:r>
          </a:p>
        </p:txBody>
      </p:sp>
      <p:pic>
        <p:nvPicPr>
          <p:cNvPr id="1026" name="Picture 2">
            <a:extLst>
              <a:ext uri="{FF2B5EF4-FFF2-40B4-BE49-F238E27FC236}">
                <a16:creationId xmlns:a16="http://schemas.microsoft.com/office/drawing/2014/main" id="{61466F5C-A7B7-4728-9A5F-F0612A432B9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834750" y="1249149"/>
            <a:ext cx="1146742" cy="666202"/>
          </a:xfrm>
          <a:prstGeom prst="rect">
            <a:avLst/>
          </a:prstGeom>
          <a:extLst>
            <a:ext uri="{909E8E84-426E-40DD-AFC4-6F175D3DCCD1}">
              <a14:hiddenFill xmlns:a14="http://schemas.microsoft.com/office/drawing/2010/main">
                <a:solidFill>
                  <a:srgbClr val="FFFFFF"/>
                </a:solidFill>
              </a14:hiddenFill>
            </a:ext>
          </a:extLst>
        </p:spPr>
      </p:pic>
      <p:pic>
        <p:nvPicPr>
          <p:cNvPr id="1029" name="Picture 5" descr="A logo with people and map&#10;&#10;Description automatically generated">
            <a:extLst>
              <a:ext uri="{FF2B5EF4-FFF2-40B4-BE49-F238E27FC236}">
                <a16:creationId xmlns:a16="http://schemas.microsoft.com/office/drawing/2014/main" id="{BFFC49F7-E3C1-4C7B-B678-EA69593CA0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1189" y="1211666"/>
            <a:ext cx="668564" cy="66620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lose up of a logo&#10;&#10;Description automatically generated">
            <a:extLst>
              <a:ext uri="{FF2B5EF4-FFF2-40B4-BE49-F238E27FC236}">
                <a16:creationId xmlns:a16="http://schemas.microsoft.com/office/drawing/2014/main" id="{E8EBC10E-EEF7-B81B-B43B-76C70375410B}"/>
              </a:ext>
            </a:extLst>
          </p:cNvPr>
          <p:cNvPicPr>
            <a:picLocks noChangeAspect="1"/>
          </p:cNvPicPr>
          <p:nvPr/>
        </p:nvPicPr>
        <p:blipFill>
          <a:blip r:embed="rId6"/>
          <a:stretch>
            <a:fillRect/>
          </a:stretch>
        </p:blipFill>
        <p:spPr>
          <a:xfrm>
            <a:off x="3927667" y="1286631"/>
            <a:ext cx="1587347" cy="51627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590"/>
    </mc:Choice>
    <mc:Fallback xmlns="">
      <p:transition spd="slow" advTm="359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AF59C-CA47-321D-4366-F7B3EDADF895}"/>
              </a:ext>
            </a:extLst>
          </p:cNvPr>
          <p:cNvSpPr>
            <a:spLocks noGrp="1"/>
          </p:cNvSpPr>
          <p:nvPr>
            <p:ph type="title"/>
          </p:nvPr>
        </p:nvSpPr>
        <p:spPr>
          <a:xfrm>
            <a:off x="519454" y="601132"/>
            <a:ext cx="7886430" cy="666517"/>
          </a:xfrm>
        </p:spPr>
        <p:txBody>
          <a:bodyPr/>
          <a:lstStyle/>
          <a:p>
            <a:pPr algn="ctr"/>
            <a:r>
              <a:rPr lang="en-US" b="1" dirty="0"/>
              <a:t>Home Page</a:t>
            </a:r>
          </a:p>
        </p:txBody>
      </p:sp>
      <p:sp>
        <p:nvSpPr>
          <p:cNvPr id="3" name="Rectangle 2"/>
          <p:cNvSpPr/>
          <p:nvPr/>
        </p:nvSpPr>
        <p:spPr>
          <a:xfrm>
            <a:off x="427382" y="1078102"/>
            <a:ext cx="8070574" cy="307777"/>
          </a:xfrm>
          <a:prstGeom prst="rect">
            <a:avLst/>
          </a:prstGeom>
        </p:spPr>
        <p:txBody>
          <a:bodyPr wrap="square" lIns="91440" tIns="45720" rIns="91440" bIns="45720" anchor="t">
            <a:spAutoFit/>
          </a:bodyPr>
          <a:lstStyle/>
          <a:p>
            <a:pPr fontAlgn="base"/>
            <a:r>
              <a:rPr lang="en-US" b="1" dirty="0"/>
              <a:t>  </a:t>
            </a:r>
            <a:endParaRPr lang="en-US" sz="2800" b="1" dirty="0"/>
          </a:p>
        </p:txBody>
      </p:sp>
      <p:sp>
        <p:nvSpPr>
          <p:cNvPr id="4" name="Rectangle 3"/>
          <p:cNvSpPr/>
          <p:nvPr/>
        </p:nvSpPr>
        <p:spPr>
          <a:xfrm>
            <a:off x="321008" y="1384344"/>
            <a:ext cx="8081156" cy="2248303"/>
          </a:xfrm>
          <a:prstGeom prst="rect">
            <a:avLst/>
          </a:prstGeom>
        </p:spPr>
        <p:txBody>
          <a:bodyPr wrap="square" lIns="91440" tIns="45720" rIns="91440" bIns="45720" anchor="t">
            <a:spAutoFit/>
          </a:bodyPr>
          <a:lstStyle/>
          <a:p>
            <a:pPr fontAlgn="base"/>
            <a:endParaRPr lang="en-US" sz="2800" b="1" dirty="0"/>
          </a:p>
        </p:txBody>
      </p:sp>
      <p:pic>
        <p:nvPicPr>
          <p:cNvPr id="6" name="Picture 5" descr="A green bus on a road&#10;&#10;Description automatically generated">
            <a:extLst>
              <a:ext uri="{FF2B5EF4-FFF2-40B4-BE49-F238E27FC236}">
                <a16:creationId xmlns:a16="http://schemas.microsoft.com/office/drawing/2014/main" id="{0C4DABE7-3B90-B156-088C-1FA83D25DE70}"/>
              </a:ext>
            </a:extLst>
          </p:cNvPr>
          <p:cNvPicPr>
            <a:picLocks noChangeAspect="1"/>
          </p:cNvPicPr>
          <p:nvPr/>
        </p:nvPicPr>
        <p:blipFill rotWithShape="1">
          <a:blip r:embed="rId2"/>
          <a:srcRect l="-11" t="10647" r="126" b="370"/>
          <a:stretch/>
        </p:blipFill>
        <p:spPr>
          <a:xfrm>
            <a:off x="529168" y="1265337"/>
            <a:ext cx="7981235" cy="3681885"/>
          </a:xfrm>
          <a:prstGeom prst="rect">
            <a:avLst/>
          </a:prstGeom>
        </p:spPr>
      </p:pic>
    </p:spTree>
    <p:extLst>
      <p:ext uri="{BB962C8B-B14F-4D97-AF65-F5344CB8AC3E}">
        <p14:creationId xmlns:p14="http://schemas.microsoft.com/office/powerpoint/2010/main" val="21207922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B7586-5B6F-C8C7-E175-4BE77E8499ED}"/>
              </a:ext>
            </a:extLst>
          </p:cNvPr>
          <p:cNvSpPr>
            <a:spLocks noGrp="1"/>
          </p:cNvSpPr>
          <p:nvPr>
            <p:ph type="title"/>
          </p:nvPr>
        </p:nvSpPr>
        <p:spPr>
          <a:xfrm>
            <a:off x="155850" y="613142"/>
            <a:ext cx="8832300" cy="451933"/>
          </a:xfrm>
        </p:spPr>
        <p:txBody>
          <a:bodyPr/>
          <a:lstStyle/>
          <a:p>
            <a:pPr algn="ctr"/>
            <a:r>
              <a:rPr lang="en-US" dirty="0"/>
              <a:t>About us Page</a:t>
            </a:r>
          </a:p>
        </p:txBody>
      </p:sp>
      <p:sp>
        <p:nvSpPr>
          <p:cNvPr id="3" name="Text Placeholder 2">
            <a:extLst>
              <a:ext uri="{FF2B5EF4-FFF2-40B4-BE49-F238E27FC236}">
                <a16:creationId xmlns:a16="http://schemas.microsoft.com/office/drawing/2014/main" id="{AD94FBF9-636B-1E68-241E-ECCF1475C3E0}"/>
              </a:ext>
            </a:extLst>
          </p:cNvPr>
          <p:cNvSpPr>
            <a:spLocks noGrp="1"/>
          </p:cNvSpPr>
          <p:nvPr>
            <p:ph type="body" idx="1"/>
          </p:nvPr>
        </p:nvSpPr>
        <p:spPr>
          <a:xfrm>
            <a:off x="253955" y="982050"/>
            <a:ext cx="8734195" cy="3856733"/>
          </a:xfrm>
        </p:spPr>
        <p:txBody>
          <a:bodyPr/>
          <a:lstStyle/>
          <a:p>
            <a:pPr marL="151765" indent="0">
              <a:buNone/>
            </a:pPr>
            <a:endParaRPr lang="en-US"/>
          </a:p>
        </p:txBody>
      </p:sp>
      <p:pic>
        <p:nvPicPr>
          <p:cNvPr id="4" name="Picture 3" descr="A screenshot of a bus&#10;&#10;Description automatically generated">
            <a:extLst>
              <a:ext uri="{FF2B5EF4-FFF2-40B4-BE49-F238E27FC236}">
                <a16:creationId xmlns:a16="http://schemas.microsoft.com/office/drawing/2014/main" id="{ECA5C0BA-2C3D-DB8B-84A6-850480ED212A}"/>
              </a:ext>
            </a:extLst>
          </p:cNvPr>
          <p:cNvPicPr>
            <a:picLocks noChangeAspect="1"/>
          </p:cNvPicPr>
          <p:nvPr/>
        </p:nvPicPr>
        <p:blipFill rotWithShape="1">
          <a:blip r:embed="rId2"/>
          <a:srcRect t="12539" r="164" b="292"/>
          <a:stretch/>
        </p:blipFill>
        <p:spPr>
          <a:xfrm>
            <a:off x="254001" y="1060232"/>
            <a:ext cx="8731279" cy="3766506"/>
          </a:xfrm>
          <a:prstGeom prst="rect">
            <a:avLst/>
          </a:prstGeom>
        </p:spPr>
      </p:pic>
    </p:spTree>
    <p:extLst>
      <p:ext uri="{BB962C8B-B14F-4D97-AF65-F5344CB8AC3E}">
        <p14:creationId xmlns:p14="http://schemas.microsoft.com/office/powerpoint/2010/main" val="6908754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B10D8-E098-FF8E-C5FA-FA8492007A31}"/>
              </a:ext>
            </a:extLst>
          </p:cNvPr>
          <p:cNvSpPr>
            <a:spLocks noGrp="1"/>
          </p:cNvSpPr>
          <p:nvPr>
            <p:ph type="title"/>
          </p:nvPr>
        </p:nvSpPr>
        <p:spPr>
          <a:xfrm>
            <a:off x="628785" y="603102"/>
            <a:ext cx="7886430" cy="632649"/>
          </a:xfrm>
        </p:spPr>
        <p:txBody>
          <a:bodyPr/>
          <a:lstStyle/>
          <a:p>
            <a:pPr algn="ctr"/>
            <a:r>
              <a:rPr lang="en-US" sz="1600" b="1" dirty="0"/>
              <a:t>Service-Page</a:t>
            </a:r>
          </a:p>
        </p:txBody>
      </p:sp>
      <p:sp>
        <p:nvSpPr>
          <p:cNvPr id="3" name="Rectangle 2"/>
          <p:cNvSpPr/>
          <p:nvPr/>
        </p:nvSpPr>
        <p:spPr>
          <a:xfrm>
            <a:off x="198783" y="1123121"/>
            <a:ext cx="8945217" cy="261610"/>
          </a:xfrm>
          <a:prstGeom prst="rect">
            <a:avLst/>
          </a:prstGeom>
        </p:spPr>
        <p:txBody>
          <a:bodyPr wrap="square" lIns="91440" tIns="45720" rIns="91440" bIns="45720" anchor="t">
            <a:spAutoFit/>
          </a:bodyPr>
          <a:lstStyle/>
          <a:p>
            <a:pPr fontAlgn="base"/>
            <a:endParaRPr lang="en-US" sz="1100" dirty="0"/>
          </a:p>
        </p:txBody>
      </p:sp>
      <p:pic>
        <p:nvPicPr>
          <p:cNvPr id="4" name="Picture 3" descr="A screenshot of a bus ticket&#10;&#10;Description automatically generated">
            <a:extLst>
              <a:ext uri="{FF2B5EF4-FFF2-40B4-BE49-F238E27FC236}">
                <a16:creationId xmlns:a16="http://schemas.microsoft.com/office/drawing/2014/main" id="{FA9861A0-9759-2219-B505-8BE317B23BA6}"/>
              </a:ext>
            </a:extLst>
          </p:cNvPr>
          <p:cNvPicPr>
            <a:picLocks noChangeAspect="1"/>
          </p:cNvPicPr>
          <p:nvPr/>
        </p:nvPicPr>
        <p:blipFill rotWithShape="1">
          <a:blip r:embed="rId2"/>
          <a:srcRect t="9756" r="-3084" b="406"/>
          <a:stretch/>
        </p:blipFill>
        <p:spPr>
          <a:xfrm>
            <a:off x="381001" y="1127753"/>
            <a:ext cx="8583412" cy="3681875"/>
          </a:xfrm>
          <a:prstGeom prst="rect">
            <a:avLst/>
          </a:prstGeom>
        </p:spPr>
      </p:pic>
    </p:spTree>
    <p:extLst>
      <p:ext uri="{BB962C8B-B14F-4D97-AF65-F5344CB8AC3E}">
        <p14:creationId xmlns:p14="http://schemas.microsoft.com/office/powerpoint/2010/main" val="10728150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AD8D6-8C5D-C4E6-9FAF-14FAFF2C65A4}"/>
              </a:ext>
            </a:extLst>
          </p:cNvPr>
          <p:cNvSpPr>
            <a:spLocks noGrp="1"/>
          </p:cNvSpPr>
          <p:nvPr>
            <p:ph type="title"/>
          </p:nvPr>
        </p:nvSpPr>
        <p:spPr>
          <a:xfrm>
            <a:off x="628560" y="643466"/>
            <a:ext cx="7886430" cy="624183"/>
          </a:xfrm>
        </p:spPr>
        <p:txBody>
          <a:bodyPr/>
          <a:lstStyle/>
          <a:p>
            <a:pPr algn="ctr"/>
            <a:r>
              <a:rPr lang="en-US" sz="1600" b="1" dirty="0"/>
              <a:t>Departments-Page</a:t>
            </a:r>
          </a:p>
        </p:txBody>
      </p:sp>
      <p:sp>
        <p:nvSpPr>
          <p:cNvPr id="3" name="Rectangle 2"/>
          <p:cNvSpPr/>
          <p:nvPr/>
        </p:nvSpPr>
        <p:spPr>
          <a:xfrm>
            <a:off x="188842" y="1117725"/>
            <a:ext cx="9044609" cy="276999"/>
          </a:xfrm>
          <a:prstGeom prst="rect">
            <a:avLst/>
          </a:prstGeom>
        </p:spPr>
        <p:txBody>
          <a:bodyPr wrap="square" lIns="91440" tIns="45720" rIns="91440" bIns="45720" anchor="t">
            <a:spAutoFit/>
          </a:bodyPr>
          <a:lstStyle/>
          <a:p>
            <a:endParaRPr lang="en-US" sz="1200" dirty="0"/>
          </a:p>
        </p:txBody>
      </p:sp>
      <p:pic>
        <p:nvPicPr>
          <p:cNvPr id="4" name="Picture 3" descr="A screenshot of a computer&#10;&#10;Description automatically generated">
            <a:extLst>
              <a:ext uri="{FF2B5EF4-FFF2-40B4-BE49-F238E27FC236}">
                <a16:creationId xmlns:a16="http://schemas.microsoft.com/office/drawing/2014/main" id="{B985292F-C6F4-5E58-3F84-4069F9B7E180}"/>
              </a:ext>
            </a:extLst>
          </p:cNvPr>
          <p:cNvPicPr>
            <a:picLocks noChangeAspect="1"/>
          </p:cNvPicPr>
          <p:nvPr/>
        </p:nvPicPr>
        <p:blipFill rotWithShape="1">
          <a:blip r:embed="rId2"/>
          <a:srcRect t="10994" r="640" b="288"/>
          <a:stretch/>
        </p:blipFill>
        <p:spPr>
          <a:xfrm>
            <a:off x="1111250" y="1288077"/>
            <a:ext cx="6582766" cy="3256985"/>
          </a:xfrm>
          <a:prstGeom prst="rect">
            <a:avLst/>
          </a:prstGeom>
        </p:spPr>
      </p:pic>
    </p:spTree>
    <p:extLst>
      <p:ext uri="{BB962C8B-B14F-4D97-AF65-F5344CB8AC3E}">
        <p14:creationId xmlns:p14="http://schemas.microsoft.com/office/powerpoint/2010/main" val="12131501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543500" y="482174"/>
            <a:ext cx="7886430" cy="649583"/>
          </a:xfrm>
        </p:spPr>
        <p:txBody>
          <a:bodyPr/>
          <a:lstStyle/>
          <a:p>
            <a:pPr algn="ctr"/>
            <a:r>
              <a:rPr lang="en-US" sz="1600" b="1" dirty="0"/>
              <a:t>Blog-Page</a:t>
            </a:r>
          </a:p>
        </p:txBody>
      </p:sp>
      <p:sp>
        <p:nvSpPr>
          <p:cNvPr id="3" name="Rectangle 2"/>
          <p:cNvSpPr/>
          <p:nvPr/>
        </p:nvSpPr>
        <p:spPr>
          <a:xfrm>
            <a:off x="228598" y="1094808"/>
            <a:ext cx="8766313" cy="1569660"/>
          </a:xfrm>
          <a:prstGeom prst="rect">
            <a:avLst/>
          </a:prstGeom>
        </p:spPr>
        <p:txBody>
          <a:bodyPr wrap="square" lIns="91440" tIns="45720" rIns="91440" bIns="45720" anchor="t">
            <a:spAutoFit/>
          </a:bodyPr>
          <a:lstStyle/>
          <a:p>
            <a:r>
              <a:rPr lang="en-US" sz="1200" b="1" dirty="0"/>
              <a:t>Industry Trends &amp; News:</a:t>
            </a:r>
            <a:endParaRPr lang="en-US" sz="1200" dirty="0"/>
          </a:p>
          <a:p>
            <a:pPr marL="285750" indent="-285750" fontAlgn="base">
              <a:buFont typeface="Arial" pitchFamily="34" charset="0"/>
              <a:buChar char="•"/>
            </a:pPr>
            <a:r>
              <a:rPr lang="en-US" sz="1200" dirty="0"/>
              <a:t>Share interesting news articles or blog posts related to the bus travel industry. This could cover topics like:</a:t>
            </a:r>
          </a:p>
          <a:p>
            <a:pPr marL="285750" lvl="1" indent="-285750" fontAlgn="base">
              <a:buFont typeface="Arial" pitchFamily="34" charset="0"/>
              <a:buChar char="•"/>
            </a:pPr>
            <a:r>
              <a:rPr lang="en-US" sz="1200" dirty="0"/>
              <a:t>Developments in sustainable bus travel technologies.</a:t>
            </a:r>
          </a:p>
          <a:p>
            <a:pPr marL="285750" lvl="1" indent="-285750" fontAlgn="base">
              <a:buFont typeface="Arial" pitchFamily="34" charset="0"/>
              <a:buChar char="•"/>
            </a:pPr>
            <a:r>
              <a:rPr lang="en-US" sz="1200" dirty="0"/>
              <a:t>Changes in government regulations affecting bus travel.</a:t>
            </a:r>
          </a:p>
          <a:p>
            <a:pPr marL="285750" lvl="1" indent="-285750" fontAlgn="base">
              <a:buFont typeface="Arial" pitchFamily="34" charset="0"/>
              <a:buChar char="•"/>
            </a:pPr>
            <a:r>
              <a:rPr lang="en-US" sz="1200" dirty="0"/>
              <a:t>New and emerging bus routes or destinations.</a:t>
            </a:r>
          </a:p>
          <a:p>
            <a:r>
              <a:rPr lang="en-US" sz="1200" b="1" dirty="0"/>
              <a:t>Customer Stories &amp; Interviews:</a:t>
            </a:r>
            <a:endParaRPr lang="en-US" sz="1200" dirty="0"/>
          </a:p>
          <a:p>
            <a:pPr marL="285750" indent="-285750" fontAlgn="base">
              <a:buFont typeface="Arial" pitchFamily="34" charset="0"/>
              <a:buChar char="•"/>
            </a:pPr>
            <a:r>
              <a:rPr lang="en-US" sz="1200" dirty="0"/>
              <a:t>Feature stories or interviews with satisfied customers who have used your bus reservation system. This can showcase real-life travel experiences and build trust with potential customers.</a:t>
            </a:r>
          </a:p>
        </p:txBody>
      </p:sp>
      <p:pic>
        <p:nvPicPr>
          <p:cNvPr id="4" name="Picture 3" descr="A green bus on a road&#10;&#10;Description automatically generated">
            <a:extLst>
              <a:ext uri="{FF2B5EF4-FFF2-40B4-BE49-F238E27FC236}">
                <a16:creationId xmlns:a16="http://schemas.microsoft.com/office/drawing/2014/main" id="{C95935AA-D8FB-B0CD-1234-4FCB8AE89A57}"/>
              </a:ext>
            </a:extLst>
          </p:cNvPr>
          <p:cNvPicPr>
            <a:picLocks noChangeAspect="1"/>
          </p:cNvPicPr>
          <p:nvPr/>
        </p:nvPicPr>
        <p:blipFill rotWithShape="1">
          <a:blip r:embed="rId2"/>
          <a:srcRect t="9683" r="1389" b="406"/>
          <a:stretch/>
        </p:blipFill>
        <p:spPr>
          <a:xfrm>
            <a:off x="1830917" y="2671029"/>
            <a:ext cx="5482172" cy="2339679"/>
          </a:xfrm>
          <a:prstGeom prst="rect">
            <a:avLst/>
          </a:prstGeom>
        </p:spPr>
      </p:pic>
    </p:spTree>
    <p:extLst>
      <p:ext uri="{BB962C8B-B14F-4D97-AF65-F5344CB8AC3E}">
        <p14:creationId xmlns:p14="http://schemas.microsoft.com/office/powerpoint/2010/main" val="2994618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F6256-ED4F-D5CB-996C-FBD384D168E2}"/>
              </a:ext>
            </a:extLst>
          </p:cNvPr>
          <p:cNvSpPr>
            <a:spLocks noGrp="1"/>
          </p:cNvSpPr>
          <p:nvPr>
            <p:ph type="title"/>
          </p:nvPr>
        </p:nvSpPr>
        <p:spPr>
          <a:xfrm>
            <a:off x="326284" y="740931"/>
            <a:ext cx="8421857" cy="547983"/>
          </a:xfrm>
        </p:spPr>
        <p:txBody>
          <a:bodyPr/>
          <a:lstStyle/>
          <a:p>
            <a:r>
              <a:rPr lang="en-IN" sz="1800" b="1" dirty="0">
                <a:solidFill>
                  <a:srgbClr val="213163"/>
                </a:solidFill>
                <a:latin typeface="+mj-lt"/>
              </a:rPr>
              <a:t>Future </a:t>
            </a:r>
            <a:r>
              <a:rPr lang="en-US" sz="1800" b="1" dirty="0">
                <a:solidFill>
                  <a:srgbClr val="213163"/>
                </a:solidFill>
                <a:latin typeface="+mj-lt"/>
              </a:rPr>
              <a:t>Enhancements</a:t>
            </a:r>
            <a:r>
              <a:rPr lang="en-US" sz="1600" b="1" dirty="0">
                <a:solidFill>
                  <a:srgbClr val="374151"/>
                </a:solidFill>
                <a:latin typeface="+mj-lt"/>
                <a:cs typeface="Times New Roman" panose="02020603050405020304" pitchFamily="18" charset="0"/>
              </a:rPr>
              <a:t>:</a:t>
            </a:r>
            <a:br>
              <a:rPr lang="en-US" b="0" i="0" dirty="0">
                <a:solidFill>
                  <a:srgbClr val="374151"/>
                </a:solidFill>
                <a:effectLst/>
                <a:latin typeface="Söhne"/>
              </a:rPr>
            </a:br>
            <a:endParaRPr lang="en-US" dirty="0"/>
          </a:p>
        </p:txBody>
      </p:sp>
      <p:sp>
        <p:nvSpPr>
          <p:cNvPr id="3" name="Rectangle 2"/>
          <p:cNvSpPr/>
          <p:nvPr/>
        </p:nvSpPr>
        <p:spPr>
          <a:xfrm>
            <a:off x="0" y="1157169"/>
            <a:ext cx="9074426" cy="4493538"/>
          </a:xfrm>
          <a:prstGeom prst="rect">
            <a:avLst/>
          </a:prstGeom>
        </p:spPr>
        <p:txBody>
          <a:bodyPr wrap="square">
            <a:spAutoFit/>
          </a:bodyPr>
          <a:lstStyle/>
          <a:p>
            <a:pPr marL="171450" indent="-171450">
              <a:buFont typeface="Arial" pitchFamily="34" charset="0"/>
              <a:buChar char="•"/>
            </a:pPr>
            <a:r>
              <a:rPr lang="en-US" sz="1100" dirty="0"/>
              <a:t>Future enhancements for a bus reservation system can focus on improving user experience, expanding functionality, and incorporating emerging technologies. Here are some potential areas for enhancement:</a:t>
            </a:r>
          </a:p>
          <a:p>
            <a:pPr marL="171450" indent="-171450" fontAlgn="base">
              <a:buFont typeface="Arial" pitchFamily="34" charset="0"/>
              <a:buChar char="•"/>
            </a:pPr>
            <a:r>
              <a:rPr lang="en-US" sz="1100" b="1" dirty="0"/>
              <a:t>Real-Time Updates</a:t>
            </a:r>
            <a:r>
              <a:rPr lang="en-US" sz="1100" dirty="0"/>
              <a:t>: Integrate real-time tracking and updates for buses, allowing users to track the location and estimated arrival time of their bus. This     feature enhances transparency and helps users plan their journey more accurately.</a:t>
            </a:r>
            <a:endParaRPr lang="en-US" sz="1100" b="1" dirty="0"/>
          </a:p>
          <a:p>
            <a:pPr marL="171450" indent="-171450" fontAlgn="base">
              <a:buFont typeface="Arial" pitchFamily="34" charset="0"/>
              <a:buChar char="•"/>
            </a:pPr>
            <a:r>
              <a:rPr lang="en-US" sz="1100" b="1" dirty="0"/>
              <a:t>Personalized Recommendations</a:t>
            </a:r>
            <a:r>
              <a:rPr lang="en-US" sz="1100" dirty="0"/>
              <a:t>: Implement machine learning algorithms to analyze user preferences and behavior, offering personalized recommendations for bus routes, schedules, and promotions. This enhances user engagement and satisfaction by delivering relevant content.</a:t>
            </a:r>
            <a:endParaRPr lang="en-US" sz="1100" b="1" dirty="0"/>
          </a:p>
          <a:p>
            <a:pPr marL="171450" indent="-171450" fontAlgn="base">
              <a:buFont typeface="Arial" pitchFamily="34" charset="0"/>
              <a:buChar char="•"/>
            </a:pPr>
            <a:r>
              <a:rPr lang="en-US" sz="1100" b="1" dirty="0"/>
              <a:t>Mobile App Development</a:t>
            </a:r>
            <a:r>
              <a:rPr lang="en-US" sz="1100" dirty="0"/>
              <a:t>: Develop a dedicated mobile app for the bus reservation system, providing users with a seamless booking experience on their smartphones. The app can offer additional features such as push notifications, offline access to tickets, and in-app customer support.</a:t>
            </a:r>
            <a:endParaRPr lang="en-US" sz="1100" b="1" dirty="0"/>
          </a:p>
          <a:p>
            <a:pPr marL="171450" indent="-171450" fontAlgn="base">
              <a:buFont typeface="Arial" pitchFamily="34" charset="0"/>
              <a:buChar char="•"/>
            </a:pPr>
            <a:r>
              <a:rPr lang="en-US" sz="1100" b="1" dirty="0"/>
              <a:t>Payment Gateway Integration</a:t>
            </a:r>
            <a:r>
              <a:rPr lang="en-US" sz="1100" dirty="0"/>
              <a:t>: Expand payment options by integrating additional payment gateways and digital wallets, allowing users to choose their preferred payment method for booking tickets securely. Support for </a:t>
            </a:r>
            <a:r>
              <a:rPr lang="en-US" sz="1100" dirty="0" err="1"/>
              <a:t>cryptocurrencies</a:t>
            </a:r>
            <a:r>
              <a:rPr lang="en-US" sz="1100" dirty="0"/>
              <a:t> and other emerging payment methods can also be considered.</a:t>
            </a:r>
            <a:endParaRPr lang="en-US" sz="1100" b="1" dirty="0"/>
          </a:p>
          <a:p>
            <a:pPr marL="171450" indent="-171450" fontAlgn="base">
              <a:buFont typeface="Arial" pitchFamily="34" charset="0"/>
              <a:buChar char="•"/>
            </a:pPr>
            <a:r>
              <a:rPr lang="en-US" sz="1100" b="1" dirty="0"/>
              <a:t>Social Integration</a:t>
            </a:r>
            <a:r>
              <a:rPr lang="en-US" sz="1100" dirty="0"/>
              <a:t>: Enable social media integration, allowing users to log in or sign up using their social media accounts. Additionally, integrate social sharing features to allow users to share their travel plans and experiences with friends and followers.</a:t>
            </a:r>
            <a:endParaRPr lang="en-US" sz="1100" b="1" dirty="0"/>
          </a:p>
          <a:p>
            <a:pPr marL="171450" indent="-171450" fontAlgn="base">
              <a:buFont typeface="Arial" pitchFamily="34" charset="0"/>
              <a:buChar char="•"/>
            </a:pPr>
            <a:r>
              <a:rPr lang="en-US" sz="1100" b="1" dirty="0"/>
              <a:t>Accessibility Features</a:t>
            </a:r>
            <a:r>
              <a:rPr lang="en-US" sz="1100" dirty="0"/>
              <a:t>: Improve accessibility by implementing features such as screen reader compatibility, keyboard navigation, and text resizing options. Ensuring that the system complies with accessibility standards enhances inclusivity and usability for all users.</a:t>
            </a:r>
            <a:endParaRPr lang="en-US" sz="1100" b="1" dirty="0"/>
          </a:p>
          <a:p>
            <a:pPr marL="171450" indent="-171450" fontAlgn="base">
              <a:buFont typeface="Arial" pitchFamily="34" charset="0"/>
              <a:buChar char="•"/>
            </a:pPr>
            <a:r>
              <a:rPr lang="en-US" sz="1100" b="1" dirty="0"/>
              <a:t>Multi-Language Support</a:t>
            </a:r>
            <a:r>
              <a:rPr lang="en-US" sz="1100" dirty="0"/>
              <a:t>: Offer support for multiple languages to cater to a diverse user base. Allow users to switch between languages seamlessly, providing a localized experience and improving accessibility for non-native speakers.</a:t>
            </a:r>
            <a:endParaRPr lang="en-US" sz="1100" b="1" dirty="0"/>
          </a:p>
          <a:p>
            <a:pPr marL="171450" indent="-171450" fontAlgn="base">
              <a:buFont typeface="Arial" pitchFamily="34" charset="0"/>
              <a:buChar char="•"/>
            </a:pPr>
            <a:r>
              <a:rPr lang="en-US" sz="1100" b="1" dirty="0"/>
              <a:t>Customer Feedback Mechanism</a:t>
            </a:r>
            <a:r>
              <a:rPr lang="en-US" sz="1100" dirty="0"/>
              <a:t>: Implement a feedback mechanism to gather user feedback and suggestions for continuous improvement. Analyze feedback data to identify areas for enhancement and prioritize feature development based on user needs and preferences.</a:t>
            </a:r>
            <a:endParaRPr lang="en-US" sz="1100" b="1" dirty="0"/>
          </a:p>
          <a:p>
            <a:pPr marL="171450" indent="-171450" fontAlgn="base">
              <a:buFont typeface="Arial" pitchFamily="34" charset="0"/>
              <a:buChar char="•"/>
            </a:pPr>
            <a:r>
              <a:rPr lang="en-US" sz="1100" b="1" dirty="0"/>
              <a:t>Integration with Transportation Networks</a:t>
            </a:r>
            <a:r>
              <a:rPr lang="en-US" sz="1100" dirty="0"/>
              <a:t>: Collaborate with other transportation providers such as railways, airlines, and ride-sharing services to offer integrated travel solutions. Provide seamless connectivity and booking options for multi-modal journeys.</a:t>
            </a:r>
            <a:endParaRPr lang="en-US" sz="1100" b="1" dirty="0"/>
          </a:p>
          <a:p>
            <a:pPr marL="171450" indent="-171450" fontAlgn="base">
              <a:buFont typeface="Arial" pitchFamily="34" charset="0"/>
              <a:buChar char="•"/>
            </a:pPr>
            <a:endParaRPr lang="en-US" sz="1100" dirty="0"/>
          </a:p>
          <a:p>
            <a:pPr marL="171450" indent="-171450">
              <a:buFont typeface="Arial" pitchFamily="34" charset="0"/>
              <a:buChar char="•"/>
            </a:pPr>
            <a:br>
              <a:rPr lang="en-US" sz="1100" dirty="0"/>
            </a:br>
            <a:endParaRPr lang="en-IN" sz="1100" dirty="0"/>
          </a:p>
        </p:txBody>
      </p:sp>
    </p:spTree>
    <p:extLst>
      <p:ext uri="{BB962C8B-B14F-4D97-AF65-F5344CB8AC3E}">
        <p14:creationId xmlns:p14="http://schemas.microsoft.com/office/powerpoint/2010/main" val="13231287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492236" y="634814"/>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800" b="1" dirty="0">
                <a:solidFill>
                  <a:srgbClr val="213163"/>
                </a:solidFill>
              </a:rPr>
              <a:t>Conclusion</a:t>
            </a:r>
            <a:endParaRPr lang="en-IN" sz="1800" dirty="0"/>
          </a:p>
        </p:txBody>
      </p:sp>
      <p:cxnSp>
        <p:nvCxnSpPr>
          <p:cNvPr id="2" name="Straight Connector 1">
            <a:extLst>
              <a:ext uri="{FF2B5EF4-FFF2-40B4-BE49-F238E27FC236}">
                <a16:creationId xmlns:a16="http://schemas.microsoft.com/office/drawing/2014/main" id="{7BAAD3EB-5AF8-2850-D7B6-2D787F8D5CA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81E9EAEF-4D2C-D890-53FC-DD6FC1B36C83}"/>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3" name="Rectangle 2"/>
          <p:cNvSpPr/>
          <p:nvPr/>
        </p:nvSpPr>
        <p:spPr>
          <a:xfrm>
            <a:off x="318052" y="1063645"/>
            <a:ext cx="8825948" cy="3539430"/>
          </a:xfrm>
          <a:prstGeom prst="rect">
            <a:avLst/>
          </a:prstGeom>
        </p:spPr>
        <p:txBody>
          <a:bodyPr wrap="square">
            <a:spAutoFit/>
          </a:bodyPr>
          <a:lstStyle/>
          <a:p>
            <a:r>
              <a:rPr lang="en-US" dirty="0"/>
              <a:t>Key components of the system include:</a:t>
            </a:r>
          </a:p>
          <a:p>
            <a:pPr fontAlgn="base"/>
            <a:r>
              <a:rPr lang="en-US" b="1" dirty="0"/>
              <a:t>Homepage</a:t>
            </a:r>
            <a:r>
              <a:rPr lang="en-US" dirty="0"/>
              <a:t>: The homepage serves as the entry point, welcoming users and providing quick access to essential functionalities such as searching for bus routes, viewing schedules, and making reservations.</a:t>
            </a:r>
            <a:endParaRPr lang="en-US" b="1" dirty="0"/>
          </a:p>
          <a:p>
            <a:pPr fontAlgn="base"/>
            <a:r>
              <a:rPr lang="en-US" b="1" dirty="0"/>
              <a:t>Navigation</a:t>
            </a:r>
            <a:r>
              <a:rPr lang="en-US" dirty="0"/>
              <a:t>: A clear and intuitive navigation menu allows users to easily explore different sections of the website, including bus routes, schedules, booking options, user authentication, and more.</a:t>
            </a:r>
            <a:endParaRPr lang="en-US" b="1" dirty="0"/>
          </a:p>
          <a:p>
            <a:pPr fontAlgn="base"/>
            <a:r>
              <a:rPr lang="en-US" b="1" dirty="0"/>
              <a:t>Search Functionality</a:t>
            </a:r>
            <a:r>
              <a:rPr lang="en-US" dirty="0"/>
              <a:t>: Users can search for buses by entering their origin and destination, along with optional parameters such as travel date and time. The system retrieves relevant information and presents it to the user for selection.</a:t>
            </a:r>
            <a:endParaRPr lang="en-US" b="1" dirty="0"/>
          </a:p>
          <a:p>
            <a:pPr fontAlgn="base"/>
            <a:r>
              <a:rPr lang="en-US" b="1" dirty="0"/>
              <a:t>User Authentication</a:t>
            </a:r>
            <a:r>
              <a:rPr lang="en-US" dirty="0"/>
              <a:t>: Registered users can sign in to their accounts to access personalized features such as booking history, profile management, and preferences. New users have the option to sign up for an account.</a:t>
            </a:r>
            <a:endParaRPr lang="en-US" b="1" dirty="0"/>
          </a:p>
          <a:p>
            <a:pPr fontAlgn="base"/>
            <a:r>
              <a:rPr lang="en-US" b="1" dirty="0"/>
              <a:t>Responsive Design</a:t>
            </a:r>
            <a:r>
              <a:rPr lang="en-US" dirty="0"/>
              <a:t>: The system is designed to be responsive, ensuring a seamless user experience across various devices and screen sizes, including desktops, laptops, tablets, and smartphones.</a:t>
            </a:r>
            <a:endParaRPr lang="en-US" b="1" dirty="0"/>
          </a:p>
          <a:p>
            <a:pPr fontAlgn="base"/>
            <a:r>
              <a:rPr lang="en-US" b="1" dirty="0"/>
              <a:t>Backend Functionality</a:t>
            </a:r>
            <a:r>
              <a:rPr lang="en-US" dirty="0"/>
              <a:t>: </a:t>
            </a:r>
            <a:r>
              <a:rPr lang="en-US" dirty="0" err="1"/>
              <a:t>Django</a:t>
            </a:r>
            <a:r>
              <a:rPr lang="en-US" dirty="0"/>
              <a:t> and Python power the backend of the system, handling tasks such as data storage, retrieval, and processing, user authentication, and business logic implementation.</a:t>
            </a:r>
            <a:endParaRPr lang="en-US" b="1" dirty="0"/>
          </a:p>
          <a:p>
            <a:pPr fontAlgn="base"/>
            <a:r>
              <a:rPr lang="en-US" b="1" dirty="0"/>
              <a:t>Scalability and Flexibility</a:t>
            </a:r>
            <a:r>
              <a:rPr lang="en-US" dirty="0"/>
              <a:t>: The system is built with scalability and flexibility in mind, allowing for easy expansion and customization to meet evolving business needs and user requirements.</a:t>
            </a:r>
            <a:endParaRPr lang="en-US" b="1" dirty="0"/>
          </a:p>
        </p:txBody>
      </p:sp>
    </p:spTree>
    <p:extLst>
      <p:ext uri="{BB962C8B-B14F-4D97-AF65-F5344CB8AC3E}">
        <p14:creationId xmlns:p14="http://schemas.microsoft.com/office/powerpoint/2010/main" val="20188784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4528" y="2334505"/>
            <a:ext cx="2149019" cy="443711"/>
          </a:xfrm>
          <a:prstGeom prst="rect">
            <a:avLst/>
          </a:prstGeom>
        </p:spPr>
        <p:txBody>
          <a:bodyPr vert="horz" wrap="square" lIns="0" tIns="12700" rIns="0" bIns="0" rtlCol="0">
            <a:spAutoFit/>
          </a:bodyPr>
          <a:lstStyle/>
          <a:p>
            <a:pPr marL="12700">
              <a:lnSpc>
                <a:spcPct val="100000"/>
              </a:lnSpc>
              <a:spcBef>
                <a:spcPts val="100"/>
              </a:spcBef>
            </a:pPr>
            <a:r>
              <a:rPr lang="en-US" sz="2800" b="1" spc="-5" dirty="0">
                <a:solidFill>
                  <a:srgbClr val="223366"/>
                </a:solidFill>
              </a:rPr>
              <a:t>Thank You!</a:t>
            </a:r>
          </a:p>
        </p:txBody>
      </p:sp>
    </p:spTree>
    <p:extLst>
      <p:ext uri="{BB962C8B-B14F-4D97-AF65-F5344CB8AC3E}">
        <p14:creationId xmlns:p14="http://schemas.microsoft.com/office/powerpoint/2010/main" val="39870245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11" name="Picture 10" descr="A blue and white rectangle with a white border&#10;&#10;Description automatically generated">
            <a:extLst>
              <a:ext uri="{FF2B5EF4-FFF2-40B4-BE49-F238E27FC236}">
                <a16:creationId xmlns:a16="http://schemas.microsoft.com/office/drawing/2014/main" id="{1DDD1C7A-587D-4E91-1F48-EF709EC7474B}"/>
              </a:ext>
            </a:extLst>
          </p:cNvPr>
          <p:cNvPicPr>
            <a:picLocks noChangeAspect="1"/>
          </p:cNvPicPr>
          <p:nvPr/>
        </p:nvPicPr>
        <p:blipFill>
          <a:blip r:embed="rId3"/>
          <a:stretch>
            <a:fillRect/>
          </a:stretch>
        </p:blipFill>
        <p:spPr>
          <a:xfrm>
            <a:off x="0" y="0"/>
            <a:ext cx="9144000" cy="5143500"/>
          </a:xfrm>
          <a:prstGeom prst="rect">
            <a:avLst/>
          </a:prstGeom>
        </p:spPr>
      </p:pic>
      <p:sp>
        <p:nvSpPr>
          <p:cNvPr id="12" name="TextBox 11">
            <a:extLst>
              <a:ext uri="{FF2B5EF4-FFF2-40B4-BE49-F238E27FC236}">
                <a16:creationId xmlns:a16="http://schemas.microsoft.com/office/drawing/2014/main" id="{C96C9006-A794-E787-C5A5-C495983DDB30}"/>
              </a:ext>
            </a:extLst>
          </p:cNvPr>
          <p:cNvSpPr txBox="1"/>
          <p:nvPr/>
        </p:nvSpPr>
        <p:spPr>
          <a:xfrm>
            <a:off x="2422762" y="970065"/>
            <a:ext cx="4283236" cy="43351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930"/>
              </a:lnSpc>
              <a:spcBef>
                <a:spcPct val="0"/>
              </a:spcBef>
            </a:pPr>
            <a:r>
              <a:rPr lang="en-US" sz="2000" b="1" dirty="0">
                <a:solidFill>
                  <a:srgbClr val="213164"/>
                </a:solidFill>
                <a:latin typeface="Arial"/>
                <a:cs typeface="Arial"/>
              </a:rPr>
              <a:t>CAPSTONE PROJECT SHOWCASE</a:t>
            </a:r>
          </a:p>
        </p:txBody>
      </p:sp>
      <p:sp>
        <p:nvSpPr>
          <p:cNvPr id="16" name="Rectangle: Rounded Corners 15">
            <a:extLst>
              <a:ext uri="{FF2B5EF4-FFF2-40B4-BE49-F238E27FC236}">
                <a16:creationId xmlns:a16="http://schemas.microsoft.com/office/drawing/2014/main" id="{8DB24E31-75E2-D2BE-DEE1-91ADB5001A8F}"/>
              </a:ext>
            </a:extLst>
          </p:cNvPr>
          <p:cNvSpPr/>
          <p:nvPr/>
        </p:nvSpPr>
        <p:spPr>
          <a:xfrm>
            <a:off x="956310" y="3037840"/>
            <a:ext cx="7227570" cy="530626"/>
          </a:xfrm>
          <a:prstGeom prst="roundRect">
            <a:avLst/>
          </a:prstGeom>
          <a:solidFill>
            <a:srgbClr val="DFDDFB"/>
          </a:solidFill>
          <a:ln>
            <a:solidFill>
              <a:srgbClr val="DFDD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0">
            <a:extLst>
              <a:ext uri="{FF2B5EF4-FFF2-40B4-BE49-F238E27FC236}">
                <a16:creationId xmlns:a16="http://schemas.microsoft.com/office/drawing/2014/main" id="{5EA4B0C5-E33A-D592-C106-2AB96DBFDD04}"/>
              </a:ext>
            </a:extLst>
          </p:cNvPr>
          <p:cNvSpPr txBox="1"/>
          <p:nvPr/>
        </p:nvSpPr>
        <p:spPr>
          <a:xfrm>
            <a:off x="1571630" y="3183633"/>
            <a:ext cx="5839143"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dirty="0">
                <a:latin typeface="+mj-lt"/>
              </a:rPr>
              <a:t>Building Bus Reservation System using Python and Django</a:t>
            </a:r>
            <a:endParaRPr lang="en-US" sz="1600" dirty="0">
              <a:latin typeface="+mj-lt"/>
              <a:cs typeface="Poppins"/>
            </a:endParaRPr>
          </a:p>
        </p:txBody>
      </p:sp>
      <p:sp>
        <p:nvSpPr>
          <p:cNvPr id="19" name="TextBox 10">
            <a:extLst>
              <a:ext uri="{FF2B5EF4-FFF2-40B4-BE49-F238E27FC236}">
                <a16:creationId xmlns:a16="http://schemas.microsoft.com/office/drawing/2014/main" id="{318A4EF8-FF85-6356-89E9-7A3A656EBA3B}"/>
              </a:ext>
            </a:extLst>
          </p:cNvPr>
          <p:cNvSpPr txBox="1"/>
          <p:nvPr/>
        </p:nvSpPr>
        <p:spPr>
          <a:xfrm>
            <a:off x="3872230" y="2704572"/>
            <a:ext cx="1399540"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a:solidFill>
                  <a:schemeClr val="bg1"/>
                </a:solidFill>
                <a:latin typeface="+mj-lt"/>
              </a:rPr>
              <a:t>Project Title</a:t>
            </a:r>
            <a:endParaRPr lang="en-US" sz="1600" b="1">
              <a:solidFill>
                <a:schemeClr val="bg1"/>
              </a:solidFill>
              <a:latin typeface="+mj-lt"/>
              <a:cs typeface="Poppins"/>
            </a:endParaRPr>
          </a:p>
        </p:txBody>
      </p:sp>
      <p:sp>
        <p:nvSpPr>
          <p:cNvPr id="14" name="TextBox 7">
            <a:extLst>
              <a:ext uri="{FF2B5EF4-FFF2-40B4-BE49-F238E27FC236}">
                <a16:creationId xmlns:a16="http://schemas.microsoft.com/office/drawing/2014/main" id="{1A6C2021-F9AE-B643-BC8F-4F6AB30CABCF}"/>
              </a:ext>
            </a:extLst>
          </p:cNvPr>
          <p:cNvSpPr txBox="1"/>
          <p:nvPr/>
        </p:nvSpPr>
        <p:spPr>
          <a:xfrm>
            <a:off x="1276813" y="4029973"/>
            <a:ext cx="6590375" cy="51232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a:solidFill>
                  <a:schemeClr val="bg1"/>
                </a:solidFill>
                <a:latin typeface="+mj-lt"/>
              </a:rPr>
              <a:t>Abstract | Problem Statement | Project Overview |</a:t>
            </a:r>
            <a:r>
              <a:rPr lang="en-US" sz="1600">
                <a:solidFill>
                  <a:schemeClr val="bg1"/>
                </a:solidFill>
                <a:latin typeface="+mj-lt"/>
                <a:ea typeface="+mn-lt"/>
                <a:cs typeface="Poppins"/>
              </a:rPr>
              <a:t> Proposed </a:t>
            </a:r>
            <a:r>
              <a:rPr lang="en-US" sz="1600">
                <a:solidFill>
                  <a:schemeClr val="bg1"/>
                </a:solidFill>
                <a:latin typeface="+mj-lt"/>
                <a:ea typeface="+mn-lt"/>
                <a:cs typeface="+mn-lt"/>
              </a:rPr>
              <a:t>Solution </a:t>
            </a:r>
            <a:r>
              <a:rPr lang="en-US" sz="1600">
                <a:solidFill>
                  <a:schemeClr val="bg1"/>
                </a:solidFill>
                <a:latin typeface="+mj-lt"/>
              </a:rPr>
              <a:t>| </a:t>
            </a:r>
            <a:r>
              <a:rPr lang="en-US" sz="1600">
                <a:solidFill>
                  <a:schemeClr val="bg1"/>
                </a:solidFill>
                <a:latin typeface="+mj-lt"/>
                <a:ea typeface="+mn-lt"/>
                <a:cs typeface="Poppins"/>
              </a:rPr>
              <a:t>Technology Used</a:t>
            </a:r>
            <a:r>
              <a:rPr lang="en-US" sz="1600">
                <a:solidFill>
                  <a:schemeClr val="bg1"/>
                </a:solidFill>
                <a:latin typeface="+mj-lt"/>
              </a:rPr>
              <a:t> | Modelling &amp; Results </a:t>
            </a:r>
            <a:r>
              <a:rPr lang="en-US" sz="1600">
                <a:solidFill>
                  <a:schemeClr val="bg1"/>
                </a:solidFill>
                <a:latin typeface="+mj-lt"/>
                <a:ea typeface="+mn-lt"/>
                <a:cs typeface="+mn-lt"/>
              </a:rPr>
              <a:t>| Conclusion </a:t>
            </a:r>
            <a:endParaRPr lang="en-US" sz="1600">
              <a:solidFill>
                <a:schemeClr val="bg1"/>
              </a:solidFill>
              <a:latin typeface="+mj-lt"/>
              <a:cs typeface="Poppins"/>
            </a:endParaRPr>
          </a:p>
        </p:txBody>
      </p:sp>
    </p:spTree>
    <p:extLst>
      <p:ext uri="{BB962C8B-B14F-4D97-AF65-F5344CB8AC3E}">
        <p14:creationId xmlns:p14="http://schemas.microsoft.com/office/powerpoint/2010/main" val="24274851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492236" y="644931"/>
            <a:ext cx="8913577" cy="3993780"/>
          </a:xfrm>
          <a:prstGeom prst="rect">
            <a:avLst/>
          </a:prstGeom>
          <a:noFill/>
          <a:ln>
            <a:noFill/>
          </a:ln>
        </p:spPr>
        <p:txBody>
          <a:bodyPr spcFirstLastPara="1" wrap="square" lIns="91425" tIns="91425" rIns="91425" bIns="91425" anchor="t" anchorCtr="0">
            <a:noAutofit/>
          </a:bodyPr>
          <a:lstStyle/>
          <a:p>
            <a:pPr marL="342900" lvl="0" indent="-342900" algn="l" rtl="0">
              <a:lnSpc>
                <a:spcPct val="100000"/>
              </a:lnSpc>
              <a:spcBef>
                <a:spcPts val="0"/>
              </a:spcBef>
              <a:spcAft>
                <a:spcPts val="0"/>
              </a:spcAft>
              <a:buSzPts val="2800"/>
              <a:buFont typeface="Wingdings"/>
              <a:buChar char="v"/>
            </a:pPr>
            <a:r>
              <a:rPr lang="en-IN" sz="2000" b="1" dirty="0">
                <a:solidFill>
                  <a:srgbClr val="213163"/>
                </a:solidFill>
              </a:rPr>
              <a:t>Abstract</a:t>
            </a:r>
            <a:endParaRPr lang="en-IN" sz="2000" dirty="0"/>
          </a:p>
        </p:txBody>
      </p:sp>
      <p:cxnSp>
        <p:nvCxnSpPr>
          <p:cNvPr id="3" name="Straight Connector 2">
            <a:extLst>
              <a:ext uri="{FF2B5EF4-FFF2-40B4-BE49-F238E27FC236}">
                <a16:creationId xmlns:a16="http://schemas.microsoft.com/office/drawing/2014/main" id="{0E138CBA-7C0B-348B-874D-0DBE98733F33}"/>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A6F8FB9D-26BD-FFD4-0D44-2DE325084D08}"/>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2" name="Rectangle 1"/>
          <p:cNvSpPr/>
          <p:nvPr/>
        </p:nvSpPr>
        <p:spPr>
          <a:xfrm>
            <a:off x="1052623" y="1155355"/>
            <a:ext cx="6809229" cy="3539430"/>
          </a:xfrm>
          <a:prstGeom prst="rect">
            <a:avLst/>
          </a:prstGeom>
        </p:spPr>
        <p:txBody>
          <a:bodyPr wrap="square" lIns="91440" tIns="45720" rIns="91440" bIns="45720" anchor="t">
            <a:spAutoFit/>
          </a:bodyPr>
          <a:lstStyle/>
          <a:p>
            <a:pPr marL="342900" indent="-342900">
              <a:buFont typeface="Wingdings"/>
              <a:buChar char="§"/>
            </a:pPr>
            <a:r>
              <a:rPr lang="en-US" sz="1600" dirty="0"/>
              <a:t>The Bus Reservation System is an essential application for managing bus ticket bookings efficiently. In this project, we propose the development of a Bus Reservation System using Python and the Django web framework. </a:t>
            </a:r>
            <a:endParaRPr lang="en-IN" sz="1600" dirty="0"/>
          </a:p>
          <a:p>
            <a:pPr marL="342900" indent="-342900">
              <a:buFont typeface="Wingdings"/>
              <a:buChar char="§"/>
            </a:pPr>
            <a:r>
              <a:rPr lang="en-US" sz="1600" dirty="0"/>
              <a:t> The system aims to provide a user-friendly interface for both passengers and administrators to perform various tasks related to bus ticket reservations, cancellations, and management.</a:t>
            </a:r>
          </a:p>
          <a:p>
            <a:pPr marL="342900" indent="-342900">
              <a:buFont typeface="Wingdings"/>
              <a:buChar char="§"/>
            </a:pPr>
            <a:endParaRPr lang="en-US" sz="1600" dirty="0"/>
          </a:p>
          <a:p>
            <a:pPr marL="285750" indent="-285750">
              <a:buFont typeface="Wingdings"/>
              <a:buChar char="§"/>
            </a:pPr>
            <a:r>
              <a:rPr lang="en-US" sz="1600" dirty="0"/>
              <a:t>Key features of the Bus Reservation System include:</a:t>
            </a:r>
          </a:p>
          <a:p>
            <a:pPr marL="285750" indent="-285750">
              <a:buFont typeface="Wingdings"/>
              <a:buChar char="§"/>
            </a:pPr>
            <a:r>
              <a:rPr lang="en-US" sz="1600" dirty="0"/>
              <a:t>User Registration and Authentication: Passengers can create accounts, login securely, and manage their profiles.</a:t>
            </a:r>
          </a:p>
          <a:p>
            <a:pPr marL="285750" indent="-285750">
              <a:buFont typeface="Wingdings"/>
              <a:buChar char="§"/>
            </a:pPr>
            <a:r>
              <a:rPr lang="en-US" sz="1600" dirty="0"/>
              <a:t>Bus Route Management: Administrators can add, update, and delete bus routes, including details such as origin, destination, departure time, and fare.</a:t>
            </a:r>
          </a:p>
        </p:txBody>
      </p:sp>
      <p:sp>
        <p:nvSpPr>
          <p:cNvPr id="5" name="Rectangle 4"/>
          <p:cNvSpPr/>
          <p:nvPr/>
        </p:nvSpPr>
        <p:spPr>
          <a:xfrm>
            <a:off x="1052623" y="2691003"/>
            <a:ext cx="6341165" cy="338554"/>
          </a:xfrm>
          <a:prstGeom prst="rect">
            <a:avLst/>
          </a:prstGeom>
        </p:spPr>
        <p:txBody>
          <a:bodyPr wrap="square" lIns="91440" tIns="45720" rIns="91440" bIns="45720" anchor="t">
            <a:spAutoFit/>
          </a:bodyPr>
          <a:lstStyle/>
          <a:p>
            <a:endParaRPr lang="en-US" sz="1600" dirty="0"/>
          </a:p>
        </p:txBody>
      </p:sp>
    </p:spTree>
    <p:extLst>
      <p:ext uri="{BB962C8B-B14F-4D97-AF65-F5344CB8AC3E}">
        <p14:creationId xmlns:p14="http://schemas.microsoft.com/office/powerpoint/2010/main" val="3042168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276665" y="1034067"/>
            <a:ext cx="8903638" cy="3840174"/>
          </a:xfrm>
          <a:prstGeom prst="rect">
            <a:avLst/>
          </a:prstGeom>
          <a:noFill/>
          <a:ln>
            <a:noFill/>
          </a:ln>
        </p:spPr>
        <p:txBody>
          <a:bodyPr spcFirstLastPara="1" wrap="square" lIns="91425" tIns="91425" rIns="91425" bIns="91425" anchor="t" anchorCtr="0">
            <a:noAutofit/>
          </a:bodyPr>
          <a:lstStyle/>
          <a:p>
            <a:pPr marL="342900" lvl="0" indent="-342900" rtl="0">
              <a:lnSpc>
                <a:spcPct val="100000"/>
              </a:lnSpc>
              <a:spcBef>
                <a:spcPts val="0"/>
              </a:spcBef>
              <a:spcAft>
                <a:spcPts val="0"/>
              </a:spcAft>
              <a:buSzPts val="2800"/>
              <a:buFont typeface="Wingdings"/>
              <a:buChar char="v"/>
            </a:pPr>
            <a:r>
              <a:rPr lang="en-IN" sz="1800" b="1" dirty="0">
                <a:solidFill>
                  <a:srgbClr val="213163"/>
                </a:solidFill>
              </a:rPr>
              <a:t>Problem Statement</a:t>
            </a:r>
            <a:endParaRPr lang="en-IN" sz="1800" dirty="0"/>
          </a:p>
        </p:txBody>
      </p:sp>
      <p:cxnSp>
        <p:nvCxnSpPr>
          <p:cNvPr id="2" name="Straight Connector 1">
            <a:extLst>
              <a:ext uri="{FF2B5EF4-FFF2-40B4-BE49-F238E27FC236}">
                <a16:creationId xmlns:a16="http://schemas.microsoft.com/office/drawing/2014/main" id="{138979D7-DAF1-B9D0-4B15-5F44295BF71F}"/>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771E5D94-0B0E-9E10-390E-F025663AAA0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Rectangle 3"/>
          <p:cNvSpPr/>
          <p:nvPr/>
        </p:nvSpPr>
        <p:spPr>
          <a:xfrm>
            <a:off x="276665" y="1660603"/>
            <a:ext cx="8612372" cy="3539430"/>
          </a:xfrm>
          <a:prstGeom prst="rect">
            <a:avLst/>
          </a:prstGeom>
        </p:spPr>
        <p:txBody>
          <a:bodyPr wrap="square" lIns="91440" tIns="45720" rIns="91440" bIns="45720" anchor="t">
            <a:spAutoFit/>
          </a:bodyPr>
          <a:lstStyle/>
          <a:p>
            <a:pPr marL="342900" indent="-342900">
              <a:buFont typeface="Wingdings"/>
              <a:buChar char="q"/>
            </a:pPr>
            <a:r>
              <a:rPr lang="en-US" sz="1600" dirty="0"/>
              <a:t>The current bus ticket reservation process often involves manual intervention, leading to inefficiencies and inconvenience for both passengers and bus operators. There is a need for a modern, automated solution to streamline the bus reservation process and enhance the overall experience for users.</a:t>
            </a:r>
            <a:endParaRPr lang="en-US"/>
          </a:p>
          <a:p>
            <a:pPr marL="342900" indent="-342900">
              <a:buFont typeface="Wingdings"/>
              <a:buChar char="q"/>
            </a:pPr>
            <a:endParaRPr lang="en-US" sz="1600" dirty="0"/>
          </a:p>
          <a:p>
            <a:pPr marL="342900" indent="-342900">
              <a:buFont typeface="Wingdings"/>
              <a:buChar char="q"/>
            </a:pPr>
            <a:r>
              <a:rPr lang="en-US" sz="1600" dirty="0"/>
              <a:t>The objective of this project is to develop a Bus Reservation System using Python  and  Django that addresses the following challenges:</a:t>
            </a:r>
          </a:p>
          <a:p>
            <a:pPr marL="342900" indent="-342900">
              <a:buFont typeface="Wingdings"/>
              <a:buChar char="q"/>
            </a:pPr>
            <a:endParaRPr lang="en-US" sz="1600" dirty="0"/>
          </a:p>
          <a:p>
            <a:pPr marL="342900" indent="-342900">
              <a:buFont typeface="Wingdings"/>
              <a:buChar char="q"/>
            </a:pPr>
            <a:r>
              <a:rPr lang="en-US" sz="1600" dirty="0"/>
              <a:t>Manual Booking Process: The existing process of booking bus tickets typically involves    some  manual ticket issuance, which is time-consuming and prone to errors. This system  aims   automate the booking process to eliminate manual intervention and improve  efficiency.</a:t>
            </a:r>
            <a:endParaRPr lang="en-US" dirty="0"/>
          </a:p>
          <a:p>
            <a:br>
              <a:rPr lang="en-US" sz="1600" dirty="0"/>
            </a:br>
            <a:endParaRPr lang="en-IN" sz="1600" dirty="0"/>
          </a:p>
        </p:txBody>
      </p:sp>
    </p:spTree>
    <p:extLst>
      <p:ext uri="{BB962C8B-B14F-4D97-AF65-F5344CB8AC3E}">
        <p14:creationId xmlns:p14="http://schemas.microsoft.com/office/powerpoint/2010/main" val="5456884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375278" y="843261"/>
            <a:ext cx="8873820" cy="403098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800" b="1" dirty="0">
                <a:solidFill>
                  <a:srgbClr val="213163"/>
                </a:solidFill>
              </a:rPr>
              <a:t>Project Overview</a:t>
            </a:r>
            <a:endParaRPr lang="en-IN" sz="1800" dirty="0"/>
          </a:p>
        </p:txBody>
      </p:sp>
      <p:cxnSp>
        <p:nvCxnSpPr>
          <p:cNvPr id="2" name="Straight Connector 1">
            <a:extLst>
              <a:ext uri="{FF2B5EF4-FFF2-40B4-BE49-F238E27FC236}">
                <a16:creationId xmlns:a16="http://schemas.microsoft.com/office/drawing/2014/main"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0139171D-3AD9-6A2C-2865-384C0BE5CD2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Rectangle 3"/>
          <p:cNvSpPr/>
          <p:nvPr/>
        </p:nvSpPr>
        <p:spPr>
          <a:xfrm>
            <a:off x="255180" y="1468667"/>
            <a:ext cx="7676707" cy="3046988"/>
          </a:xfrm>
          <a:prstGeom prst="rect">
            <a:avLst/>
          </a:prstGeom>
        </p:spPr>
        <p:txBody>
          <a:bodyPr wrap="square" lIns="91440" tIns="45720" rIns="91440" bIns="45720" anchor="t">
            <a:spAutoFit/>
          </a:bodyPr>
          <a:lstStyle/>
          <a:p>
            <a:pPr marL="342900" indent="-342900">
              <a:buFont typeface="Wingdings"/>
              <a:buChar char="v"/>
            </a:pPr>
            <a:r>
              <a:rPr lang="en-US" sz="1600" dirty="0"/>
              <a:t>The Bus Reservation System project aims to develop a comprehensive web application using Python and Django framework to facilitate efficient bus ticket reservations. The system will provide a user-friendly interface for passengers to search for bus routes, check seat availability, make bookings, and manage their reservations. Additionally, administrators will have access to tools for managing bus routes, monitoring bookings, and generating reports.</a:t>
            </a:r>
            <a:endParaRPr lang="en-US"/>
          </a:p>
          <a:p>
            <a:pPr marL="342900" indent="-342900">
              <a:buFont typeface="Wingdings"/>
              <a:buChar char="v"/>
            </a:pPr>
            <a:endParaRPr lang="en-US" sz="1600" dirty="0"/>
          </a:p>
          <a:p>
            <a:pPr marL="342900" indent="-342900">
              <a:buFont typeface="Wingdings"/>
              <a:buChar char="v"/>
            </a:pPr>
            <a:r>
              <a:rPr lang="en-US" sz="1600" dirty="0"/>
              <a:t>Key components and functionalities of the Bus Reservation System include:</a:t>
            </a:r>
          </a:p>
          <a:p>
            <a:r>
              <a:rPr lang="en-US" sz="1600" dirty="0"/>
              <a:t>      User Authentication and Authorization:</a:t>
            </a:r>
          </a:p>
          <a:p>
            <a:endParaRPr lang="en-US" sz="1600" dirty="0"/>
          </a:p>
          <a:p>
            <a:pPr marL="285750" lvl="1" indent="-285750">
              <a:buFont typeface="Wingdings"/>
              <a:buChar char="Ø"/>
            </a:pPr>
            <a:r>
              <a:rPr lang="en-US" sz="1600" dirty="0"/>
              <a:t>       Passengers can register accounts and log in securely.</a:t>
            </a:r>
          </a:p>
          <a:p>
            <a:pPr marL="285750" lvl="1" indent="-285750">
              <a:buFont typeface="Wingdings"/>
              <a:buChar char="Ø"/>
            </a:pPr>
            <a:r>
              <a:rPr lang="en-US" sz="1600" dirty="0"/>
              <a:t>       Administrators have privileged access for managing system data.</a:t>
            </a:r>
            <a:endParaRPr lang="en-US" dirty="0"/>
          </a:p>
        </p:txBody>
      </p:sp>
    </p:spTree>
    <p:extLst>
      <p:ext uri="{BB962C8B-B14F-4D97-AF65-F5344CB8AC3E}">
        <p14:creationId xmlns:p14="http://schemas.microsoft.com/office/powerpoint/2010/main" val="12846337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595054" y="1220640"/>
            <a:ext cx="9012968" cy="446137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Proposed Solution</a:t>
            </a:r>
            <a:endParaRPr lang="en-IN" sz="1600" dirty="0"/>
          </a:p>
        </p:txBody>
      </p:sp>
      <p:sp>
        <p:nvSpPr>
          <p:cNvPr id="11" name="TextBox 10">
            <a:extLst>
              <a:ext uri="{FF2B5EF4-FFF2-40B4-BE49-F238E27FC236}">
                <a16:creationId xmlns:a16="http://schemas.microsoft.com/office/drawing/2014/main" id="{B46B7C3C-D3E3-FF07-EEDD-95F0B593D118}"/>
              </a:ext>
            </a:extLst>
          </p:cNvPr>
          <p:cNvSpPr txBox="1"/>
          <p:nvPr/>
        </p:nvSpPr>
        <p:spPr>
          <a:xfrm>
            <a:off x="673482" y="1220640"/>
            <a:ext cx="8866934" cy="376834"/>
          </a:xfrm>
          <a:prstGeom prst="rect">
            <a:avLst/>
          </a:prstGeom>
          <a:noFill/>
        </p:spPr>
        <p:txBody>
          <a:bodyPr wrap="square">
            <a:spAutoFit/>
          </a:bodyPr>
          <a:lstStyle/>
          <a:p>
            <a:pPr algn="l">
              <a:lnSpc>
                <a:spcPct val="150000"/>
              </a:lnSpc>
            </a:pPr>
            <a:r>
              <a:rPr lang="en-US" b="0" i="0" dirty="0">
                <a:solidFill>
                  <a:srgbClr val="374151"/>
                </a:solidFill>
                <a:effectLst/>
                <a:latin typeface="Times New Roman" panose="02020603050405020304" pitchFamily="18" charset="0"/>
                <a:cs typeface="Times New Roman" panose="02020603050405020304" pitchFamily="18" charset="0"/>
              </a:rPr>
              <a:t>.</a:t>
            </a:r>
          </a:p>
        </p:txBody>
      </p:sp>
      <p:cxnSp>
        <p:nvCxnSpPr>
          <p:cNvPr id="2" name="Straight Connector 1">
            <a:extLst>
              <a:ext uri="{FF2B5EF4-FFF2-40B4-BE49-F238E27FC236}">
                <a16:creationId xmlns:a16="http://schemas.microsoft.com/office/drawing/2014/main"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D3393E03-7263-ADFB-23AD-8505198A845E}"/>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Rectangle 3"/>
          <p:cNvSpPr/>
          <p:nvPr/>
        </p:nvSpPr>
        <p:spPr>
          <a:xfrm>
            <a:off x="492236" y="1290637"/>
            <a:ext cx="8120136" cy="3754874"/>
          </a:xfrm>
          <a:prstGeom prst="rect">
            <a:avLst/>
          </a:prstGeom>
        </p:spPr>
        <p:txBody>
          <a:bodyPr wrap="square" lIns="91440" tIns="45720" rIns="91440" bIns="45720" anchor="t">
            <a:spAutoFit/>
          </a:bodyPr>
          <a:lstStyle/>
          <a:p>
            <a:br>
              <a:rPr lang="en-US" dirty="0"/>
            </a:br>
            <a:endParaRPr lang="en-US" dirty="0"/>
          </a:p>
          <a:p>
            <a:pPr marL="285750" indent="-285750">
              <a:buAutoNum type="arabicPeriod"/>
            </a:pPr>
            <a:r>
              <a:rPr lang="en-US" dirty="0"/>
              <a:t>To build the Bus Reservation System using Python and Django, we will follow a structured approach to ensure the development of a robust and efficient application. Below is an outline of the proposed solution:</a:t>
            </a:r>
          </a:p>
          <a:p>
            <a:pPr marL="285750" indent="-285750">
              <a:buAutoNum type="arabicPeriod"/>
            </a:pPr>
            <a:endParaRPr lang="en-US" dirty="0"/>
          </a:p>
          <a:p>
            <a:pPr marL="342900" indent="-342900">
              <a:buAutoNum type="arabicPeriod"/>
            </a:pPr>
            <a:r>
              <a:rPr lang="en-US" b="1" dirty="0"/>
              <a:t>1.Setup and Configuration:</a:t>
            </a:r>
          </a:p>
          <a:p>
            <a:pPr lvl="1"/>
            <a:r>
              <a:rPr lang="en-US" dirty="0"/>
              <a:t>         Install Python and Django framework.</a:t>
            </a:r>
          </a:p>
          <a:p>
            <a:pPr lvl="1"/>
            <a:endParaRPr lang="en-US" dirty="0"/>
          </a:p>
          <a:p>
            <a:pPr lvl="1"/>
            <a:r>
              <a:rPr lang="en-US" dirty="0"/>
              <a:t>Create a new Django project and set up the project directory structure.</a:t>
            </a:r>
          </a:p>
          <a:p>
            <a:r>
              <a:rPr lang="en-US" b="1" dirty="0"/>
              <a:t>        2.Database Design:</a:t>
            </a:r>
            <a:endParaRPr lang="en-US" dirty="0"/>
          </a:p>
          <a:p>
            <a:pPr lvl="1"/>
            <a:r>
              <a:rPr lang="en-US" dirty="0"/>
              <a:t>        Design the database schema to store information such as bus routes, bookings, passengers,              and administrators.</a:t>
            </a:r>
          </a:p>
          <a:p>
            <a:pPr lvl="1"/>
            <a:r>
              <a:rPr lang="en-US" dirty="0"/>
              <a:t>        Define models using Django's ORM (Object-Relational Mapping) to represent database tables            and relationships.</a:t>
            </a:r>
          </a:p>
          <a:p>
            <a:br>
              <a:rPr lang="en-US" dirty="0"/>
            </a:br>
            <a:endParaRPr lang="en-IN" dirty="0"/>
          </a:p>
        </p:txBody>
      </p:sp>
    </p:spTree>
    <p:extLst>
      <p:ext uri="{BB962C8B-B14F-4D97-AF65-F5344CB8AC3E}">
        <p14:creationId xmlns:p14="http://schemas.microsoft.com/office/powerpoint/2010/main" val="10539135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0AB2285-16B6-67AB-39F2-7E03D6821A2A}"/>
              </a:ext>
            </a:extLst>
          </p:cNvPr>
          <p:cNvSpPr txBox="1"/>
          <p:nvPr/>
        </p:nvSpPr>
        <p:spPr>
          <a:xfrm>
            <a:off x="-89020" y="746500"/>
            <a:ext cx="8832942" cy="792333"/>
          </a:xfrm>
          <a:prstGeom prst="rect">
            <a:avLst/>
          </a:prstGeom>
          <a:noFill/>
        </p:spPr>
        <p:txBody>
          <a:bodyPr wrap="square">
            <a:spAutoFit/>
          </a:bodyPr>
          <a:lstStyle/>
          <a:p>
            <a:pPr marL="457200" lvl="1" algn="l">
              <a:lnSpc>
                <a:spcPct val="150000"/>
              </a:lnSpc>
            </a:pPr>
            <a:r>
              <a:rPr lang="en-US" sz="1800" b="0" i="0" dirty="0">
                <a:solidFill>
                  <a:srgbClr val="374151"/>
                </a:solidFill>
                <a:effectLst/>
                <a:latin typeface="Times New Roman" panose="02020603050405020304" pitchFamily="18" charset="0"/>
                <a:cs typeface="Times New Roman" panose="02020603050405020304" pitchFamily="18" charset="0"/>
              </a:rPr>
              <a:t>Proposed solution</a:t>
            </a:r>
          </a:p>
          <a:p>
            <a:pPr marL="742950" lvl="1" indent="-285750" algn="l">
              <a:lnSpc>
                <a:spcPct val="150000"/>
              </a:lnSpc>
              <a:buFont typeface="+mj-lt"/>
              <a:buAutoNum type="arabicPeriod"/>
            </a:pPr>
            <a:endParaRPr lang="en-US" b="0" i="0" dirty="0">
              <a:solidFill>
                <a:srgbClr val="374151"/>
              </a:solidFill>
              <a:effectLst/>
              <a:latin typeface="Times New Roman" panose="02020603050405020304" pitchFamily="18" charset="0"/>
              <a:cs typeface="Times New Roman" panose="02020603050405020304" pitchFamily="18" charset="0"/>
            </a:endParaRPr>
          </a:p>
        </p:txBody>
      </p:sp>
      <p:cxnSp>
        <p:nvCxnSpPr>
          <p:cNvPr id="2" name="Straight Connector 1">
            <a:extLst>
              <a:ext uri="{FF2B5EF4-FFF2-40B4-BE49-F238E27FC236}">
                <a16:creationId xmlns:a16="http://schemas.microsoft.com/office/drawing/2014/main" id="{A0896F70-0E57-B001-3C98-BB76EA937037}"/>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FB315134-FD10-6E28-FDC9-29E7F29C2454}"/>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5" name="Rectangle 4"/>
          <p:cNvSpPr/>
          <p:nvPr/>
        </p:nvSpPr>
        <p:spPr>
          <a:xfrm>
            <a:off x="289844" y="1380860"/>
            <a:ext cx="8564311" cy="3416320"/>
          </a:xfrm>
          <a:prstGeom prst="rect">
            <a:avLst/>
          </a:prstGeom>
        </p:spPr>
        <p:txBody>
          <a:bodyPr wrap="square">
            <a:spAutoFit/>
          </a:bodyPr>
          <a:lstStyle/>
          <a:p>
            <a:r>
              <a:rPr lang="en-US" sz="1200" b="1" dirty="0"/>
              <a:t>3.Administrative Dashboard</a:t>
            </a:r>
            <a:r>
              <a:rPr lang="en-US" sz="1200" dirty="0"/>
              <a:t>: Develop a comprehensive administrative dashboard for bus operators to manage bookings, ticketing, and operational insights. Provide analytics and reporting tools to optimize resource utilization and revenue generation.</a:t>
            </a:r>
          </a:p>
          <a:p>
            <a:r>
              <a:rPr lang="en-US" sz="1200" b="1" dirty="0"/>
              <a:t>4.Integration with External APIs</a:t>
            </a:r>
            <a:r>
              <a:rPr lang="en-US" sz="1200" dirty="0"/>
              <a:t>: Integrate with external APIs such as Google Maps API for route mapping and location tracking, and payment gateway APIs for secure transactions. Ensure seamless communication and interoperability with third-party services.</a:t>
            </a:r>
          </a:p>
          <a:p>
            <a:r>
              <a:rPr lang="en-US" sz="1200" b="1" dirty="0"/>
              <a:t>5.Testing and Quality Assurance</a:t>
            </a:r>
            <a:r>
              <a:rPr lang="en-US" sz="1200" dirty="0"/>
              <a:t>: Conduct thorough testing at each stage of development to identify and resolve issues promptly. Implement automated testing frameworks for regression testing and ensure compliance with quality standards.</a:t>
            </a:r>
          </a:p>
          <a:p>
            <a:r>
              <a:rPr lang="en-US" sz="1200" b="1" dirty="0"/>
              <a:t>6.Documentation and Training</a:t>
            </a:r>
            <a:r>
              <a:rPr lang="en-US" sz="1200" dirty="0"/>
              <a:t>: Prepare comprehensive documentation including user manuals, API documentation, and deployment guides. Provide training sessions for administrators and support staff to ensure smooth adoption and operation of the system.</a:t>
            </a:r>
          </a:p>
          <a:p>
            <a:r>
              <a:rPr lang="en-US" sz="1200" b="1" dirty="0"/>
              <a:t>7.Deployment and Maintenance</a:t>
            </a:r>
            <a:r>
              <a:rPr lang="en-US" sz="1200" dirty="0"/>
              <a:t>: Deploy the bus reservation system on reliable and scalable infrastructure, ensuring high availability and performance. Implement monitoring and alerting systems to proactively identify and address any issues that may arise. Regularly update and maintain the system to incorporate new features and enhancements.</a:t>
            </a:r>
          </a:p>
          <a:p>
            <a:r>
              <a:rPr lang="en-US" sz="1200" b="1" dirty="0"/>
              <a:t>8.Dynamic Scheduling</a:t>
            </a:r>
            <a:r>
              <a:rPr lang="en-US" sz="1200" dirty="0"/>
              <a:t>: Implement flexible scheduling mechanisms to accommodate changes in routes, timings, and demand patterns. Allow for easy adjustment of schedules and routes based on feedback and operational requirements.</a:t>
            </a:r>
          </a:p>
          <a:p>
            <a:br>
              <a:rPr lang="en-US" sz="1200" dirty="0"/>
            </a:br>
            <a:endParaRPr lang="en-IN" sz="1200" dirty="0"/>
          </a:p>
        </p:txBody>
      </p:sp>
    </p:spTree>
    <p:extLst>
      <p:ext uri="{BB962C8B-B14F-4D97-AF65-F5344CB8AC3E}">
        <p14:creationId xmlns:p14="http://schemas.microsoft.com/office/powerpoint/2010/main" val="4874819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Technology Used</a:t>
            </a:r>
            <a:endParaRPr lang="en-IN" sz="1600"/>
          </a:p>
        </p:txBody>
      </p:sp>
      <p:sp>
        <p:nvSpPr>
          <p:cNvPr id="2" name="Google Shape;62;g5fab984687_2_0">
            <a:extLst>
              <a:ext uri="{FF2B5EF4-FFF2-40B4-BE49-F238E27FC236}">
                <a16:creationId xmlns:a16="http://schemas.microsoft.com/office/drawing/2014/main" id="{07E1EAD1-F835-6956-77CD-17363121C17E}"/>
              </a:ext>
            </a:extLst>
          </p:cNvPr>
          <p:cNvSpPr txBox="1">
            <a:spLocks/>
          </p:cNvSpPr>
          <p:nvPr/>
        </p:nvSpPr>
        <p:spPr>
          <a:xfrm>
            <a:off x="128063" y="1059160"/>
            <a:ext cx="5314387" cy="379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p:txBody>
      </p:sp>
      <p:graphicFrame>
        <p:nvGraphicFramePr>
          <p:cNvPr id="5" name="Diagram 4">
            <a:extLst>
              <a:ext uri="{FF2B5EF4-FFF2-40B4-BE49-F238E27FC236}">
                <a16:creationId xmlns:a16="http://schemas.microsoft.com/office/drawing/2014/main" id="{6907D582-D8F7-CF69-ABAE-503F64E8F161}"/>
              </a:ext>
            </a:extLst>
          </p:cNvPr>
          <p:cNvGraphicFramePr/>
          <p:nvPr>
            <p:extLst>
              <p:ext uri="{D42A27DB-BD31-4B8C-83A1-F6EECF244321}">
                <p14:modId xmlns:p14="http://schemas.microsoft.com/office/powerpoint/2010/main" val="4022671124"/>
              </p:ext>
            </p:extLst>
          </p:nvPr>
        </p:nvGraphicFramePr>
        <p:xfrm>
          <a:off x="-84668" y="615950"/>
          <a:ext cx="8951601"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a:extLst>
              <a:ext uri="{FF2B5EF4-FFF2-40B4-BE49-F238E27FC236}">
                <a16:creationId xmlns:a16="http://schemas.microsoft.com/office/drawing/2014/main" id="{DF48260F-742B-E32A-02FE-B142578BC1A4}"/>
              </a:ext>
            </a:extLst>
          </p:cNvPr>
          <p:cNvPicPr>
            <a:picLocks noChangeAspect="1"/>
          </p:cNvPicPr>
          <p:nvPr/>
        </p:nvPicPr>
        <p:blipFill>
          <a:blip r:embed="rId8"/>
          <a:stretch>
            <a:fillRect/>
          </a:stretch>
        </p:blipFill>
        <p:spPr>
          <a:xfrm>
            <a:off x="1021171" y="1723257"/>
            <a:ext cx="2956469" cy="2573047"/>
          </a:xfrm>
          <a:prstGeom prst="rect">
            <a:avLst/>
          </a:prstGeom>
        </p:spPr>
      </p:pic>
      <p:pic>
        <p:nvPicPr>
          <p:cNvPr id="11" name="Picture 10">
            <a:extLst>
              <a:ext uri="{FF2B5EF4-FFF2-40B4-BE49-F238E27FC236}">
                <a16:creationId xmlns:a16="http://schemas.microsoft.com/office/drawing/2014/main" id="{B089073F-18B7-3DD8-48EB-55DA0C87BA84}"/>
              </a:ext>
            </a:extLst>
          </p:cNvPr>
          <p:cNvPicPr>
            <a:picLocks noChangeAspect="1"/>
          </p:cNvPicPr>
          <p:nvPr/>
        </p:nvPicPr>
        <p:blipFill>
          <a:blip r:embed="rId9"/>
          <a:stretch>
            <a:fillRect/>
          </a:stretch>
        </p:blipFill>
        <p:spPr>
          <a:xfrm>
            <a:off x="4564380" y="1712692"/>
            <a:ext cx="4165599" cy="2090952"/>
          </a:xfrm>
          <a:prstGeom prst="rect">
            <a:avLst/>
          </a:prstGeom>
        </p:spPr>
      </p:pic>
      <p:sp>
        <p:nvSpPr>
          <p:cNvPr id="12" name="TextBox 11">
            <a:extLst>
              <a:ext uri="{FF2B5EF4-FFF2-40B4-BE49-F238E27FC236}">
                <a16:creationId xmlns:a16="http://schemas.microsoft.com/office/drawing/2014/main" id="{652B04F6-FDE4-25BD-3C19-D5DC09B99F1A}"/>
              </a:ext>
            </a:extLst>
          </p:cNvPr>
          <p:cNvSpPr txBox="1"/>
          <p:nvPr/>
        </p:nvSpPr>
        <p:spPr>
          <a:xfrm>
            <a:off x="1000361" y="1361511"/>
            <a:ext cx="3318484" cy="307777"/>
          </a:xfrm>
          <a:prstGeom prst="rect">
            <a:avLst/>
          </a:prstGeom>
          <a:noFill/>
        </p:spPr>
        <p:txBody>
          <a:bodyPr wrap="square" rtlCol="0">
            <a:spAutoFit/>
          </a:bodyPr>
          <a:lstStyle/>
          <a:p>
            <a:pPr algn="ctr"/>
            <a:r>
              <a:rPr lang="en-US"/>
              <a:t>Front-end</a:t>
            </a:r>
          </a:p>
        </p:txBody>
      </p:sp>
      <p:sp>
        <p:nvSpPr>
          <p:cNvPr id="13" name="TextBox 12">
            <a:extLst>
              <a:ext uri="{FF2B5EF4-FFF2-40B4-BE49-F238E27FC236}">
                <a16:creationId xmlns:a16="http://schemas.microsoft.com/office/drawing/2014/main" id="{02E6A23E-BD78-D77E-AD81-17D853BDDC74}"/>
              </a:ext>
            </a:extLst>
          </p:cNvPr>
          <p:cNvSpPr txBox="1"/>
          <p:nvPr/>
        </p:nvSpPr>
        <p:spPr>
          <a:xfrm>
            <a:off x="4865736" y="1287522"/>
            <a:ext cx="3580969" cy="307777"/>
          </a:xfrm>
          <a:prstGeom prst="rect">
            <a:avLst/>
          </a:prstGeom>
          <a:noFill/>
        </p:spPr>
        <p:txBody>
          <a:bodyPr wrap="square" rtlCol="0">
            <a:spAutoFit/>
          </a:bodyPr>
          <a:lstStyle/>
          <a:p>
            <a:pPr algn="ctr"/>
            <a:r>
              <a:rPr lang="en-US"/>
              <a:t>Back-end</a:t>
            </a:r>
          </a:p>
        </p:txBody>
      </p:sp>
      <p:cxnSp>
        <p:nvCxnSpPr>
          <p:cNvPr id="6" name="Straight Connector 5">
            <a:extLst>
              <a:ext uri="{FF2B5EF4-FFF2-40B4-BE49-F238E27FC236}">
                <a16:creationId xmlns:a16="http://schemas.microsoft.com/office/drawing/2014/main" id="{802A8F1A-67E8-0BA1-6B45-F0633689698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Google Shape;61;g5fab984687_2_0">
            <a:extLst>
              <a:ext uri="{FF2B5EF4-FFF2-40B4-BE49-F238E27FC236}">
                <a16:creationId xmlns:a16="http://schemas.microsoft.com/office/drawing/2014/main" id="{3447FF72-B82E-F4FB-B8A0-D3532FD4F749}"/>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832456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65765" y="682130"/>
            <a:ext cx="9012968" cy="3993780"/>
          </a:xfrm>
          <a:prstGeom prst="rect">
            <a:avLst/>
          </a:prstGeom>
          <a:noFill/>
          <a:ln>
            <a:noFill/>
          </a:ln>
        </p:spPr>
        <p:txBody>
          <a:bodyPr spcFirstLastPara="1" wrap="square" lIns="91425" tIns="91425" rIns="91425" bIns="91425" anchor="t" anchorCtr="0">
            <a:noAutofit/>
          </a:bodyPr>
          <a:lstStyle/>
          <a:p>
            <a:pPr marL="342900" lvl="0" indent="-342900" algn="l" rtl="0">
              <a:lnSpc>
                <a:spcPct val="100000"/>
              </a:lnSpc>
              <a:spcBef>
                <a:spcPts val="0"/>
              </a:spcBef>
              <a:spcAft>
                <a:spcPts val="0"/>
              </a:spcAft>
              <a:buSzPts val="2800"/>
              <a:buFont typeface="Wingdings"/>
              <a:buChar char="v"/>
            </a:pPr>
            <a:r>
              <a:rPr lang="en-IN" sz="1600" b="1" dirty="0">
                <a:solidFill>
                  <a:srgbClr val="213163"/>
                </a:solidFill>
              </a:rPr>
              <a:t>Modelling &amp; Results</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3" name="Rectangle 2"/>
          <p:cNvSpPr/>
          <p:nvPr/>
        </p:nvSpPr>
        <p:spPr>
          <a:xfrm>
            <a:off x="598069" y="1204034"/>
            <a:ext cx="7562684" cy="3754874"/>
          </a:xfrm>
          <a:prstGeom prst="rect">
            <a:avLst/>
          </a:prstGeom>
        </p:spPr>
        <p:txBody>
          <a:bodyPr wrap="square" lIns="91440" tIns="45720" rIns="91440" bIns="45720" anchor="t">
            <a:spAutoFit/>
          </a:bodyPr>
          <a:lstStyle/>
          <a:p>
            <a:r>
              <a:rPr lang="en-US" b="1" dirty="0" err="1"/>
              <a:t>a.Requirements</a:t>
            </a:r>
            <a:r>
              <a:rPr lang="en-US" b="1" dirty="0"/>
              <a:t> Gathering</a:t>
            </a:r>
            <a:r>
              <a:rPr lang="en-US" dirty="0"/>
              <a:t>: Gather requirements from stakeholders including passengers, bus operators, and administrators. Define functional and non-functional requirements to guide system design.</a:t>
            </a:r>
          </a:p>
          <a:p>
            <a:endParaRPr lang="en-US" dirty="0"/>
          </a:p>
          <a:p>
            <a:r>
              <a:rPr lang="en-US" dirty="0"/>
              <a:t>b. </a:t>
            </a:r>
            <a:r>
              <a:rPr lang="en-US" b="1" dirty="0"/>
              <a:t>System Design</a:t>
            </a:r>
            <a:r>
              <a:rPr lang="en-US" dirty="0"/>
              <a:t>: Design the architecture, database schema, and user interface. Use tools such as UML diagrams to illustrate the system's structure and behavior. Define the relationships between different components and modules.</a:t>
            </a:r>
          </a:p>
          <a:p>
            <a:endParaRPr lang="en-US" dirty="0"/>
          </a:p>
          <a:p>
            <a:r>
              <a:rPr lang="en-US" dirty="0"/>
              <a:t>c. </a:t>
            </a:r>
            <a:r>
              <a:rPr lang="en-US" b="1" dirty="0"/>
              <a:t>Database Design</a:t>
            </a:r>
            <a:r>
              <a:rPr lang="en-US" dirty="0"/>
              <a:t>: Create a database schema to store information about buses, routes, schedules, bookings, and passengers. Define appropriate tables, indexes, and relationships to ensure efficient data storage and retrieval.</a:t>
            </a:r>
          </a:p>
          <a:p>
            <a:endParaRPr lang="en-US" dirty="0"/>
          </a:p>
          <a:p>
            <a:r>
              <a:rPr lang="en-US" dirty="0"/>
              <a:t>d. </a:t>
            </a:r>
            <a:r>
              <a:rPr lang="en-US" b="1" dirty="0"/>
              <a:t>Algorithm Design</a:t>
            </a:r>
            <a:r>
              <a:rPr lang="en-US" dirty="0"/>
              <a:t>: Develop algorithms for seat allocation, schedule optimization, and real-time updates. Use techniques such as greedy algorithms, dynamic programming, and heuristic approaches to solve allocation and scheduling problems efficiently.</a:t>
            </a:r>
          </a:p>
          <a:p>
            <a:br>
              <a:rPr lang="en-US" dirty="0"/>
            </a:br>
            <a:endParaRPr lang="en-US" dirty="0"/>
          </a:p>
        </p:txBody>
      </p:sp>
    </p:spTree>
    <p:extLst>
      <p:ext uri="{BB962C8B-B14F-4D97-AF65-F5344CB8AC3E}">
        <p14:creationId xmlns:p14="http://schemas.microsoft.com/office/powerpoint/2010/main" val="2863725078"/>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Props1.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3706AB80-2608-47D7-8AC8-FA6BC8A9B27C}">
  <ds:schemaRefs>
    <ds:schemaRef ds:uri="http://schemas.microsoft.com/sharepoint/v3/contenttype/forms"/>
  </ds:schemaRefs>
</ds:datastoreItem>
</file>

<file path=customXml/itemProps3.xml><?xml version="1.0" encoding="utf-8"?>
<ds:datastoreItem xmlns:ds="http://schemas.openxmlformats.org/officeDocument/2006/customXml" ds:itemID="{A6559A34-456E-49A1-8157-9E3D18BFAD36}">
  <ds:schemaRefs>
    <ds:schemaRef ds:uri="http://purl.org/dc/dcmitype/"/>
    <ds:schemaRef ds:uri="http://schemas.microsoft.com/office/infopath/2007/PartnerControls"/>
    <ds:schemaRef ds:uri="http://purl.org/dc/elements/1.1/"/>
    <ds:schemaRef ds:uri="http://schemas.microsoft.com/office/2006/metadata/properties"/>
    <ds:schemaRef ds:uri="http://schemas.microsoft.com/office/2006/documentManagement/types"/>
    <ds:schemaRef ds:uri="c0fa2617-96bd-425d-8578-e93563fe37c5"/>
    <ds:schemaRef ds:uri="http://purl.org/dc/terms/"/>
    <ds:schemaRef ds:uri="http://schemas.openxmlformats.org/package/2006/metadata/core-properties"/>
    <ds:schemaRef ds:uri="9162bd5b-4ed9-4da3-b376-05204580ba3f"/>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76</TotalTime>
  <Words>2555</Words>
  <Application>Microsoft Office PowerPoint</Application>
  <PresentationFormat>On-screen Show (16:9)</PresentationFormat>
  <Paragraphs>167</Paragraphs>
  <Slides>17</Slides>
  <Notes>10</Notes>
  <HiddenSlides>0</HiddenSlides>
  <MMClips>0</MMClips>
  <ScaleCrop>false</ScaleCrop>
  <HeadingPairs>
    <vt:vector size="4" baseType="variant">
      <vt:variant>
        <vt:lpstr>Theme</vt:lpstr>
      </vt:variant>
      <vt:variant>
        <vt:i4>1</vt:i4>
      </vt:variant>
      <vt:variant>
        <vt:lpstr>Slide Titles</vt:lpstr>
      </vt:variant>
      <vt:variant>
        <vt:i4>17</vt:i4>
      </vt:variant>
    </vt:vector>
  </HeadingPairs>
  <TitlesOfParts>
    <vt:vector size="18" baseType="lpstr">
      <vt:lpstr>Simple Light</vt:lpstr>
      <vt:lpstr>PowerPoint Presentation</vt:lpstr>
      <vt:lpstr>PowerPoint Presentation</vt:lpstr>
      <vt:lpstr>Abstract</vt:lpstr>
      <vt:lpstr>Problem Statement</vt:lpstr>
      <vt:lpstr>Project Overview</vt:lpstr>
      <vt:lpstr>Proposed Solution</vt:lpstr>
      <vt:lpstr>PowerPoint Presentation</vt:lpstr>
      <vt:lpstr>Technology Used</vt:lpstr>
      <vt:lpstr>Modelling &amp; Results</vt:lpstr>
      <vt:lpstr>Home Page</vt:lpstr>
      <vt:lpstr>About us Page</vt:lpstr>
      <vt:lpstr>Service-Page</vt:lpstr>
      <vt:lpstr>Departments-Page</vt:lpstr>
      <vt:lpstr>Blog-Page</vt:lpstr>
      <vt:lpstr>Future Enhancements: </vt:lpstr>
      <vt:lpstr>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K.Selvaraj</cp:lastModifiedBy>
  <cp:revision>160</cp:revision>
  <dcterms:modified xsi:type="dcterms:W3CDTF">2024-04-09T11:50:59Z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